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69" r:id="rId4"/>
    <p:sldId id="270" r:id="rId5"/>
    <p:sldId id="271" r:id="rId6"/>
    <p:sldId id="272" r:id="rId7"/>
    <p:sldId id="259" r:id="rId8"/>
    <p:sldId id="273" r:id="rId9"/>
    <p:sldId id="274" r:id="rId10"/>
    <p:sldId id="260" r:id="rId11"/>
    <p:sldId id="261" r:id="rId12"/>
    <p:sldId id="262" r:id="rId13"/>
    <p:sldId id="277" r:id="rId14"/>
    <p:sldId id="275" r:id="rId15"/>
    <p:sldId id="263" r:id="rId16"/>
    <p:sldId id="264" r:id="rId17"/>
    <p:sldId id="278" r:id="rId18"/>
    <p:sldId id="276" r:id="rId19"/>
  </p:sldIdLst>
  <p:sldSz cx="14630400" cy="8229600"/>
  <p:notesSz cx="8229600" cy="14630400"/>
  <p:embeddedFontLst>
    <p:embeddedFont>
      <p:font typeface="Calibri" panose="020F0502020204030204" pitchFamily="34" charset="0"/>
      <p:regular r:id="rId21"/>
      <p:bold r:id="rId22"/>
      <p:italic r:id="rId23"/>
      <p:boldItalic r:id="rId24"/>
    </p:embeddedFont>
    <p:embeddedFont>
      <p:font typeface="Merriweather Bold" panose="02020500000000000000" charset="0"/>
      <p:bold r:id="rId25"/>
    </p:embeddedFont>
    <p:embeddedFont>
      <p:font typeface="Microsoft JhengHei Light" panose="020B0304030504040204" pitchFamily="34" charset="-120"/>
      <p:regular r:id="rId26"/>
    </p:embeddedFont>
    <p:embeddedFont>
      <p:font typeface="Open Sans" panose="02020500000000000000" charset="0"/>
      <p:regular r:id="rId27"/>
      <p:bold r:id="rId28"/>
      <p:italic r:id="rId29"/>
      <p:boldItalic r:id="rId30"/>
    </p:embeddedFont>
    <p:embeddedFont>
      <p:font typeface="Open Sans Bold" panose="02020500000000000000" charset="0"/>
      <p:bold r:id="rId31"/>
    </p:embeddedFont>
    <p:embeddedFont>
      <p:font typeface="微軟正黑體" panose="020B0604030504040204" pitchFamily="34" charset="-120"/>
      <p:regular r:id="rId32"/>
      <p:bold r:id="rId33"/>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1" d="100"/>
          <a:sy n="71" d="100"/>
        </p:scale>
        <p:origin x="5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phldr="1"/>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2DF91BC0-81F7-480D-8AAA-60FA0A985769}" type="presOf" srcId="{7DC0A066-505E-49D3-9928-4715E5477544}" destId="{E6327DB5-82EF-4026-9284-E637E5E2E585}"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0"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CE0A42C6-78D3-49DF-AD8C-70F1808FE1F3}">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dirty="0">
            <a:latin typeface="微軟正黑體" panose="020B0604030504040204" pitchFamily="34" charset="-120"/>
            <a:ea typeface="微軟正黑體" panose="020B0604030504040204" pitchFamily="34" charset="-120"/>
          </a:endParaRPr>
        </a:p>
      </dgm:t>
    </dgm:pt>
    <dgm:pt modelId="{8C5ACB9E-FCD8-46AD-90B6-D93D688CA2B3}" type="parTrans" cxnId="{27E94C0C-F13D-4BF3-AFC4-FB725F062BC8}">
      <dgm:prSet/>
      <dgm:spPr/>
      <dgm:t>
        <a:bodyPr/>
        <a:lstStyle/>
        <a:p>
          <a:endParaRPr lang="zh-TW" altLang="en-US"/>
        </a:p>
      </dgm:t>
    </dgm:pt>
    <dgm:pt modelId="{DDAC71F2-B0A2-416E-A023-FB4A3A7BBA43}" type="sibTrans" cxnId="{27E94C0C-F13D-4BF3-AFC4-FB725F062BC8}">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A5214DCA-DDDC-4C9E-80F5-CA7E0EB2D280}" type="parTrans" cxnId="{C29FF2C6-B9DD-49CF-A620-A6C28FCE75ED}">
      <dgm:prSet/>
      <dgm:spPr/>
      <dgm:t>
        <a:bodyPr/>
        <a:lstStyle/>
        <a:p>
          <a:endParaRPr lang="zh-TW" altLang="en-US"/>
        </a:p>
      </dgm:t>
    </dgm:pt>
    <dgm:pt modelId="{2C7F9A29-F304-46AB-9510-BF49A60487E8}" type="sibTrans" cxnId="{C29FF2C6-B9DD-49CF-A620-A6C28FCE75ED}">
      <dgm:prSet/>
      <dgm:spPr/>
      <dgm:t>
        <a:bodyPr/>
        <a:lstStyle/>
        <a:p>
          <a:endParaRPr lang="zh-TW" altLang="en-US"/>
        </a:p>
      </dgm:t>
    </dgm:pt>
    <dgm:pt modelId="{3553D6C2-B33A-4C9E-ABD4-DCA34D9DFE63}">
      <dgm:prSet phldrT="[文字]" phldr="1"/>
      <dgm:spPr/>
      <dgm:t>
        <a:bodyPr/>
        <a:lstStyle/>
        <a:p>
          <a:endParaRPr lang="zh-TW" altLang="en-US"/>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phldr="1"/>
      <dgm:spPr/>
      <dgm:t>
        <a:bodyPr/>
        <a:lstStyle/>
        <a:p>
          <a:endParaRPr lang="zh-TW" altLang="en-US"/>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phldr="1"/>
      <dgm:spPr/>
      <dgm:t>
        <a:bodyPr/>
        <a:lstStyle/>
        <a:p>
          <a:endParaRPr lang="zh-TW" altLang="en-US"/>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EB4E691D-BB19-471D-AEFA-6B66E78586B9}">
      <dgm:prSet phldrT="[文字]"/>
      <dgm:spPr/>
      <dgm:t>
        <a:bodyPr/>
        <a:lstStyle/>
        <a:p>
          <a:pPr algn="l">
            <a:buNone/>
          </a:pPr>
          <a:endParaRPr lang="zh-TW" altLang="en-US" sz="3300" dirty="0"/>
        </a:p>
      </dgm:t>
    </dgm:pt>
    <dgm:pt modelId="{C960CBD6-79C1-4A2E-B9E0-8B7A8C53F456}" type="parTrans" cxnId="{E6D92487-0E89-4221-A7AA-33ADE0FABE6C}">
      <dgm:prSet/>
      <dgm:spPr/>
      <dgm:t>
        <a:bodyPr/>
        <a:lstStyle/>
        <a:p>
          <a:endParaRPr lang="zh-TW" altLang="en-US"/>
        </a:p>
      </dgm:t>
    </dgm:pt>
    <dgm:pt modelId="{B29BDB1E-F0E4-4576-BC73-59E15C208730}" type="sibTrans" cxnId="{E6D92487-0E89-4221-A7AA-33ADE0FABE6C}">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4" custLinFactNeighborX="-27683" custLinFactNeighborY="21975"/>
      <dgm:spPr/>
    </dgm:pt>
    <dgm:pt modelId="{3AE3B885-8810-43CB-8E3F-839BF1BD3736}" type="pres">
      <dgm:prSet presAssocID="{76101F8B-758C-4289-B573-FD2C1C9D4858}" presName="child1Text" presStyleLbl="bgAcc1" presStyleIdx="0" presStyleCnt="4">
        <dgm:presLayoutVars>
          <dgm:bulletEnabled val="1"/>
        </dgm:presLayoutVars>
      </dgm:prSet>
      <dgm:spPr/>
    </dgm:pt>
    <dgm:pt modelId="{607663DB-334E-4BAD-9C03-88C279B62CD2}" type="pres">
      <dgm:prSet presAssocID="{76101F8B-758C-4289-B573-FD2C1C9D4858}" presName="child2group" presStyleCnt="0"/>
      <dgm:spPr/>
    </dgm:pt>
    <dgm:pt modelId="{E6327DB5-82EF-4026-9284-E637E5E2E585}" type="pres">
      <dgm:prSet presAssocID="{76101F8B-758C-4289-B573-FD2C1C9D4858}" presName="child2" presStyleLbl="bgAcc1" presStyleIdx="1" presStyleCnt="4" custLinFactNeighborX="26179" custLinFactNeighborY="21975"/>
      <dgm:spPr/>
    </dgm:pt>
    <dgm:pt modelId="{20D81652-5787-42C9-A434-2FA40246A814}" type="pres">
      <dgm:prSet presAssocID="{76101F8B-758C-4289-B573-FD2C1C9D4858}" presName="child2Text" presStyleLbl="bgAcc1" presStyleIdx="1" presStyleCnt="4">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2" presStyleCnt="4"/>
      <dgm:spPr/>
    </dgm:pt>
    <dgm:pt modelId="{432D12E2-6C9E-4D06-8281-56CCACC255E2}" type="pres">
      <dgm:prSet presAssocID="{76101F8B-758C-4289-B573-FD2C1C9D4858}" presName="child3Text" presStyleLbl="bgAcc1" presStyleIdx="2" presStyleCnt="4">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3" presStyleCnt="4"/>
      <dgm:spPr/>
    </dgm:pt>
    <dgm:pt modelId="{66D06B9D-4C15-40C0-94AC-1E1BB17E08A2}" type="pres">
      <dgm:prSet presAssocID="{76101F8B-758C-4289-B573-FD2C1C9D4858}" presName="child4Text" presStyleLbl="bgAcc1" presStyleIdx="3" presStyleCnt="4">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27E94C0C-F13D-4BF3-AFC4-FB725F062BC8}" srcId="{76101F8B-758C-4289-B573-FD2C1C9D4858}" destId="{CE0A42C6-78D3-49DF-AD8C-70F1808FE1F3}" srcOrd="1" destOrd="0" parTransId="{8C5ACB9E-FCD8-46AD-90B6-D93D688CA2B3}" sibTransId="{DDAC71F2-B0A2-416E-A023-FB4A3A7BBA43}"/>
    <dgm:cxn modelId="{CD1D0614-FBEF-4070-9D43-20FCBDB6C481}" srcId="{246FB9A8-A85A-4A3E-A650-20D00566A1F8}" destId="{A9DB1763-E916-4586-B2D5-1B6DF1390986}" srcOrd="1" destOrd="0" parTransId="{8B82F062-2AB7-4D3D-8C38-588497CE68E5}" sibTransId="{032D697D-22FF-4963-B1AC-0771C234A502}"/>
    <dgm:cxn modelId="{0C8E3214-5851-4966-A393-03E1BD5DC33C}" type="presOf" srcId="{EB4E691D-BB19-471D-AEFA-6B66E78586B9}" destId="{E6327DB5-82EF-4026-9284-E637E5E2E585}" srcOrd="0" destOrd="0" presId="urn:microsoft.com/office/officeart/2005/8/layout/cycle4"/>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17C2A230-4129-4B96-AAE1-31EFFFEF0F0A}" srcId="{76101F8B-758C-4289-B573-FD2C1C9D4858}" destId="{246FB9A8-A85A-4A3E-A650-20D00566A1F8}" srcOrd="0" destOrd="0" parTransId="{15465580-14C3-42FE-B157-3DFAAE8AF47F}" sibTransId="{D937EAC3-0CD9-4408-8F9B-46EDB52DC44E}"/>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E6D92487-0E89-4221-A7AA-33ADE0FABE6C}" srcId="{CE0A42C6-78D3-49DF-AD8C-70F1808FE1F3}" destId="{EB4E691D-BB19-471D-AEFA-6B66E78586B9}" srcOrd="0" destOrd="0" parTransId="{C960CBD6-79C1-4A2E-B9E0-8B7A8C53F456}" sibTransId="{B29BDB1E-F0E4-4576-BC73-59E15C208730}"/>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B89256A1-AB03-4401-B82A-2F34DD4EBA90}" type="presOf" srcId="{7DC0A066-505E-49D3-9928-4715E5477544}" destId="{20D81652-5787-42C9-A434-2FA40246A814}" srcOrd="1" destOrd="1" presId="urn:microsoft.com/office/officeart/2005/8/layout/cycle4"/>
    <dgm:cxn modelId="{88BC24AB-77BB-4BDC-9CA8-A60CA8F6AB6A}" type="presOf" srcId="{B51F6F9A-0B55-4F14-8254-16F4087792E1}" destId="{4067E48E-BAE6-4465-BA93-3547734DD54E}" srcOrd="0" destOrd="0" presId="urn:microsoft.com/office/officeart/2005/8/layout/cycle4"/>
    <dgm:cxn modelId="{C5D161AF-1640-46E2-AED6-5E7C79A57817}" type="presOf" srcId="{CE0A42C6-78D3-49DF-AD8C-70F1808FE1F3}" destId="{C6376C05-53D5-45AC-9A6F-63E7F0EBAF11}" srcOrd="0" destOrd="0" presId="urn:microsoft.com/office/officeart/2005/8/layout/cycle4"/>
    <dgm:cxn modelId="{89C452BB-FA78-430B-813D-A6868D6938FE}" type="presOf" srcId="{EB4E691D-BB19-471D-AEFA-6B66E78586B9}" destId="{20D81652-5787-42C9-A434-2FA40246A814}" srcOrd="1" destOrd="0" presId="urn:microsoft.com/office/officeart/2005/8/layout/cycle4"/>
    <dgm:cxn modelId="{2DF91BC0-81F7-480D-8AAA-60FA0A985769}" type="presOf" srcId="{7DC0A066-505E-49D3-9928-4715E5477544}" destId="{E6327DB5-82EF-4026-9284-E637E5E2E585}" srcOrd="0" destOrd="1"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CE0A42C6-78D3-49DF-AD8C-70F1808FE1F3}"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51873F28-BAF7-4E27-A530-2D8CB2C97534}" type="presParOf" srcId="{ECE2F226-9C0E-4BEA-B286-3400A993913B}" destId="{607663DB-334E-4BAD-9C03-88C279B62CD2}" srcOrd="1" destOrd="0" presId="urn:microsoft.com/office/officeart/2005/8/layout/cycle4"/>
    <dgm:cxn modelId="{B96C3E08-12FC-4FBC-ACC5-75FEF7481A44}" type="presParOf" srcId="{607663DB-334E-4BAD-9C03-88C279B62CD2}" destId="{E6327DB5-82EF-4026-9284-E637E5E2E585}" srcOrd="0" destOrd="0" presId="urn:microsoft.com/office/officeart/2005/8/layout/cycle4"/>
    <dgm:cxn modelId="{264C74C2-8386-4EC5-8ABC-313BC52A9F84}" type="presParOf" srcId="{607663DB-334E-4BAD-9C03-88C279B62CD2}" destId="{20D81652-5787-42C9-A434-2FA40246A814}" srcOrd="1" destOrd="0" presId="urn:microsoft.com/office/officeart/2005/8/layout/cycle4"/>
    <dgm:cxn modelId="{11345399-03EE-4E85-9AD6-87B572C92DD8}" type="presParOf" srcId="{ECE2F226-9C0E-4BEA-B286-3400A993913B}" destId="{F1F51C7A-E684-4A92-9E4F-AF706FBD0DA4}" srcOrd="2"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3"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4"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phldr="1"/>
      <dgm:spPr/>
      <dgm:t>
        <a:bodyPr/>
        <a:lstStyle/>
        <a:p>
          <a:endParaRPr lang="zh-TW" altLang="en-US"/>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10064">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101F8B-758C-4289-B573-FD2C1C9D4858}" type="doc">
      <dgm:prSet loTypeId="urn:microsoft.com/office/officeart/2005/8/layout/cycle4" loCatId="matrix" qsTypeId="urn:microsoft.com/office/officeart/2005/8/quickstyle/simple1" qsCatId="simple" csTypeId="urn:microsoft.com/office/officeart/2005/8/colors/colorful1" csCatId="colorful" phldr="1"/>
      <dgm:spPr/>
      <dgm:t>
        <a:bodyPr/>
        <a:lstStyle/>
        <a:p>
          <a:endParaRPr lang="zh-TW" altLang="en-US"/>
        </a:p>
      </dgm:t>
    </dgm:pt>
    <dgm:pt modelId="{246FB9A8-A85A-4A3E-A650-20D00566A1F8}">
      <dgm:prSet phldrT="[文字]"/>
      <dgm:spPr/>
      <dgm:t>
        <a:bodyPr/>
        <a:lstStyle/>
        <a:p>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dirty="0"/>
        </a:p>
      </dgm:t>
    </dgm:pt>
    <dgm:pt modelId="{15465580-14C3-42FE-B157-3DFAAE8AF47F}" type="parTrans" cxnId="{17C2A230-4129-4B96-AAE1-31EFFFEF0F0A}">
      <dgm:prSet/>
      <dgm:spPr/>
      <dgm:t>
        <a:bodyPr/>
        <a:lstStyle/>
        <a:p>
          <a:endParaRPr lang="zh-TW" altLang="en-US"/>
        </a:p>
      </dgm:t>
    </dgm:pt>
    <dgm:pt modelId="{D937EAC3-0CD9-4408-8F9B-46EDB52DC44E}" type="sibTrans" cxnId="{17C2A230-4129-4B96-AAE1-31EFFFEF0F0A}">
      <dgm:prSet/>
      <dgm:spPr/>
      <dgm:t>
        <a:bodyPr/>
        <a:lstStyle/>
        <a:p>
          <a:endParaRPr lang="zh-TW" altLang="en-US"/>
        </a:p>
      </dgm:t>
    </dgm:pt>
    <dgm:pt modelId="{DF6125BA-E7B3-43B0-B720-6C9BE468DE4B}">
      <dgm:prSet phldrT="[文字]"/>
      <dgm:spPr/>
      <dgm:t>
        <a:bodyPr/>
        <a:lstStyle/>
        <a:p>
          <a:pPr marL="285750" algn="l">
            <a:lnSpc>
              <a:spcPct val="50000"/>
            </a:lnSpc>
            <a:spcAft>
              <a:spcPct val="15000"/>
            </a:spcAft>
            <a:buNone/>
          </a:pPr>
          <a:r>
            <a:rPr lang="en-US" sz="5100" b="1"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dirty="0"/>
        </a:p>
      </dgm:t>
    </dgm:pt>
    <dgm:pt modelId="{876A9A9C-57BB-4BA7-8D9B-2EB5236D5A97}" type="parTrans" cxnId="{ABB1B5E4-20A2-44E8-985C-331DF532DBDD}">
      <dgm:prSet/>
      <dgm:spPr/>
      <dgm:t>
        <a:bodyPr/>
        <a:lstStyle/>
        <a:p>
          <a:endParaRPr lang="zh-TW" altLang="en-US"/>
        </a:p>
      </dgm:t>
    </dgm:pt>
    <dgm:pt modelId="{6807FB89-123C-4861-A8AD-CDD68D211D7E}" type="sibTrans" cxnId="{ABB1B5E4-20A2-44E8-985C-331DF532DBDD}">
      <dgm:prSet/>
      <dgm:spPr/>
      <dgm:t>
        <a:bodyPr/>
        <a:lstStyle/>
        <a:p>
          <a:endParaRPr lang="zh-TW" altLang="en-US"/>
        </a:p>
      </dgm:t>
    </dgm:pt>
    <dgm:pt modelId="{3553D6C2-B33A-4C9E-ABD4-DCA34D9DFE63}">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dirty="0">
            <a:latin typeface="微軟正黑體" panose="020B0604030504040204" pitchFamily="34" charset="-120"/>
            <a:ea typeface="微軟正黑體" panose="020B0604030504040204" pitchFamily="34" charset="-120"/>
          </a:endParaRPr>
        </a:p>
      </dgm:t>
    </dgm:pt>
    <dgm:pt modelId="{774DA201-01C9-4C16-9362-35B62326783C}" type="parTrans" cxnId="{89FAE015-A2AF-4C2F-B2D5-E5662C051DB4}">
      <dgm:prSet/>
      <dgm:spPr/>
      <dgm:t>
        <a:bodyPr/>
        <a:lstStyle/>
        <a:p>
          <a:endParaRPr lang="zh-TW" altLang="en-US"/>
        </a:p>
      </dgm:t>
    </dgm:pt>
    <dgm:pt modelId="{A17E7CC3-DFF0-47E9-B73F-02C79C807274}" type="sibTrans" cxnId="{89FAE015-A2AF-4C2F-B2D5-E5662C051DB4}">
      <dgm:prSet/>
      <dgm:spPr/>
      <dgm:t>
        <a:bodyPr/>
        <a:lstStyle/>
        <a:p>
          <a:endParaRPr lang="zh-TW" altLang="en-US"/>
        </a:p>
      </dgm:t>
    </dgm:pt>
    <dgm:pt modelId="{A3AB7B99-2CAD-49C2-A46B-F29F3ED199CD}">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dirty="0">
            <a:latin typeface="微軟正黑體" panose="020B0604030504040204" pitchFamily="34" charset="-120"/>
            <a:ea typeface="微軟正黑體" panose="020B0604030504040204" pitchFamily="34" charset="-120"/>
          </a:endParaRPr>
        </a:p>
      </dgm:t>
    </dgm:pt>
    <dgm:pt modelId="{D70B564A-4176-4365-8E51-0F72E8EAF879}" type="parTrans" cxnId="{8F1BE35C-E699-4FFD-84E5-B9DD05D06D70}">
      <dgm:prSet/>
      <dgm:spPr/>
      <dgm:t>
        <a:bodyPr/>
        <a:lstStyle/>
        <a:p>
          <a:endParaRPr lang="zh-TW" altLang="en-US"/>
        </a:p>
      </dgm:t>
    </dgm:pt>
    <dgm:pt modelId="{129072E9-3733-46CD-9D78-76131966802D}" type="sibTrans" cxnId="{8F1BE35C-E699-4FFD-84E5-B9DD05D06D70}">
      <dgm:prSet/>
      <dgm:spPr/>
      <dgm:t>
        <a:bodyPr/>
        <a:lstStyle/>
        <a:p>
          <a:endParaRPr lang="zh-TW" altLang="en-US"/>
        </a:p>
      </dgm:t>
    </dgm:pt>
    <dgm:pt modelId="{B51F6F9A-0B55-4F14-8254-16F4087792E1}">
      <dgm:prSet phldrT="[文字]"/>
      <dgm:spPr/>
      <dgm:t>
        <a:bodyPr/>
        <a:lstStyle/>
        <a:p>
          <a:pPr>
            <a:buNone/>
          </a:pPr>
          <a:r>
            <a:rPr lang="en-US"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dirty="0">
            <a:latin typeface="微軟正黑體" panose="020B0604030504040204" pitchFamily="34" charset="-120"/>
            <a:ea typeface="微軟正黑體" panose="020B0604030504040204" pitchFamily="34" charset="-120"/>
          </a:endParaRPr>
        </a:p>
      </dgm:t>
    </dgm:pt>
    <dgm:pt modelId="{4B5DBB07-4192-48C2-973F-C83A847BF4BD}" type="parTrans" cxnId="{6BE5255D-6DF2-4A7D-BB25-97B78C03D7D9}">
      <dgm:prSet/>
      <dgm:spPr/>
      <dgm:t>
        <a:bodyPr/>
        <a:lstStyle/>
        <a:p>
          <a:endParaRPr lang="zh-TW" altLang="en-US"/>
        </a:p>
      </dgm:t>
    </dgm:pt>
    <dgm:pt modelId="{8DA46D19-F6AF-4727-99DE-64B707221905}" type="sibTrans" cxnId="{6BE5255D-6DF2-4A7D-BB25-97B78C03D7D9}">
      <dgm:prSet/>
      <dgm:spPr/>
      <dgm:t>
        <a:bodyPr/>
        <a:lstStyle/>
        <a:p>
          <a:endParaRPr lang="zh-TW" altLang="en-US"/>
        </a:p>
      </dgm:t>
    </dgm:pt>
    <dgm:pt modelId="{52758170-1807-4E83-AF4C-98CBB6BA9900}">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9E9C3C59-3510-4DFF-BDA7-F8A24BD25A7B}" type="parTrans" cxnId="{ACA90B51-E535-420B-9835-973050428F25}">
      <dgm:prSet/>
      <dgm:spPr/>
      <dgm:t>
        <a:bodyPr/>
        <a:lstStyle/>
        <a:p>
          <a:endParaRPr lang="zh-TW" altLang="en-US"/>
        </a:p>
      </dgm:t>
    </dgm:pt>
    <dgm:pt modelId="{6D9600AF-F1FE-44AC-B88D-034D595E276F}" type="sibTrans" cxnId="{ACA90B51-E535-420B-9835-973050428F25}">
      <dgm:prSet/>
      <dgm:spPr/>
      <dgm:t>
        <a:bodyPr/>
        <a:lstStyle/>
        <a:p>
          <a:endParaRPr lang="zh-TW" altLang="en-US"/>
        </a:p>
      </dgm:t>
    </dgm:pt>
    <dgm:pt modelId="{A8A65886-048A-417E-8A40-20F5636A8446}">
      <dgm:prSet custT="1"/>
      <dgm:spPr/>
      <dgm:t>
        <a:bodyPr/>
        <a:lstStyle/>
        <a:p>
          <a:pPr marL="285750" algn="l">
            <a:lnSpc>
              <a:spcPct val="90000"/>
            </a:lnSpc>
            <a:spcAft>
              <a:spcPct val="15000"/>
            </a:spcAft>
            <a:buNone/>
          </a:pPr>
          <a:endParaRPr lang="zh-TW" altLang="en-US" sz="4000" dirty="0"/>
        </a:p>
      </dgm:t>
    </dgm:pt>
    <dgm:pt modelId="{19DDB664-5AB1-4900-BDA1-6E3740ED8C6A}" type="parTrans" cxnId="{C320D50A-61DA-4085-BFAD-F63648DC0B27}">
      <dgm:prSet/>
      <dgm:spPr/>
      <dgm:t>
        <a:bodyPr/>
        <a:lstStyle/>
        <a:p>
          <a:endParaRPr lang="zh-TW" altLang="en-US"/>
        </a:p>
      </dgm:t>
    </dgm:pt>
    <dgm:pt modelId="{079585C4-AF46-41C9-8D9D-CE0D86090C6E}" type="sibTrans" cxnId="{C320D50A-61DA-4085-BFAD-F63648DC0B27}">
      <dgm:prSet/>
      <dgm:spPr/>
      <dgm:t>
        <a:bodyPr/>
        <a:lstStyle/>
        <a:p>
          <a:endParaRPr lang="zh-TW" altLang="en-US"/>
        </a:p>
      </dgm:t>
    </dgm:pt>
    <dgm:pt modelId="{A9DB1763-E916-4586-B2D5-1B6DF1390986}">
      <dgm:prSet phldrT="[文字]" custT="1"/>
      <dgm:spPr/>
      <dgm:t>
        <a:bodyPr/>
        <a:lstStyle/>
        <a:p>
          <a:pPr marL="0" algn="ctr">
            <a:lnSpc>
              <a:spcPct val="100000"/>
            </a:lnSpc>
            <a:spcAft>
              <a:spcPts val="0"/>
            </a:spcAft>
            <a:buNone/>
          </a:pPr>
          <a:r>
            <a:rPr lang="zh-TW" altLang="en-US" sz="3600" dirty="0"/>
            <a:t>適用於學校場域，當校園性別事件之一方為學校校長、教師、職員、工友或學生，他方為學生的情況。</a:t>
          </a:r>
        </a:p>
      </dgm:t>
    </dgm:pt>
    <dgm:pt modelId="{8B82F062-2AB7-4D3D-8C38-588497CE68E5}" type="parTrans" cxnId="{CD1D0614-FBEF-4070-9D43-20FCBDB6C481}">
      <dgm:prSet/>
      <dgm:spPr/>
      <dgm:t>
        <a:bodyPr/>
        <a:lstStyle/>
        <a:p>
          <a:endParaRPr lang="zh-TW" altLang="en-US"/>
        </a:p>
      </dgm:t>
    </dgm:pt>
    <dgm:pt modelId="{032D697D-22FF-4963-B1AC-0771C234A502}" type="sibTrans" cxnId="{CD1D0614-FBEF-4070-9D43-20FCBDB6C481}">
      <dgm:prSet/>
      <dgm:spPr/>
      <dgm:t>
        <a:bodyPr/>
        <a:lstStyle/>
        <a:p>
          <a:endParaRPr lang="zh-TW" altLang="en-US"/>
        </a:p>
      </dgm:t>
    </dgm:pt>
    <dgm:pt modelId="{7DC0A066-505E-49D3-9928-4715E5477544}">
      <dgm:prSet phldrT="[文字]" custT="1"/>
      <dgm:spPr/>
      <dgm:t>
        <a:bodyPr/>
        <a:lstStyle/>
        <a:p>
          <a:pPr algn="ctr">
            <a:buNone/>
          </a:pPr>
          <a:r>
            <a:rPr lang="en-US" sz="36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2C7F9A29-F304-46AB-9510-BF49A60487E8}" type="sibTrans" cxnId="{C29FF2C6-B9DD-49CF-A620-A6C28FCE75ED}">
      <dgm:prSet/>
      <dgm:spPr/>
      <dgm:t>
        <a:bodyPr/>
        <a:lstStyle/>
        <a:p>
          <a:endParaRPr lang="zh-TW" altLang="en-US"/>
        </a:p>
      </dgm:t>
    </dgm:pt>
    <dgm:pt modelId="{A5214DCA-DDDC-4C9E-80F5-CA7E0EB2D280}" type="parTrans" cxnId="{C29FF2C6-B9DD-49CF-A620-A6C28FCE75ED}">
      <dgm:prSet/>
      <dgm:spPr/>
      <dgm:t>
        <a:bodyPr/>
        <a:lstStyle/>
        <a:p>
          <a:endParaRPr lang="zh-TW" altLang="en-US"/>
        </a:p>
      </dgm:t>
    </dgm:pt>
    <dgm:pt modelId="{645A3680-BD0C-46E9-8C6F-A5B5C740EC75}">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dirty="0">
            <a:latin typeface="微軟正黑體" panose="020B0604030504040204" pitchFamily="34" charset="-120"/>
            <a:ea typeface="微軟正黑體" panose="020B0604030504040204" pitchFamily="34" charset="-120"/>
          </a:endParaRPr>
        </a:p>
      </dgm:t>
    </dgm:pt>
    <dgm:pt modelId="{C6D02753-FCEA-48FB-B35A-D42B01E9F1DF}" type="parTrans" cxnId="{293E549A-03DC-496F-9978-9E0E20F02B30}">
      <dgm:prSet/>
      <dgm:spPr/>
      <dgm:t>
        <a:bodyPr/>
        <a:lstStyle/>
        <a:p>
          <a:endParaRPr lang="zh-TW" altLang="en-US"/>
        </a:p>
      </dgm:t>
    </dgm:pt>
    <dgm:pt modelId="{DC87C2C9-8FA9-42BE-BCBB-A71706962F20}" type="sibTrans" cxnId="{293E549A-03DC-496F-9978-9E0E20F02B30}">
      <dgm:prSet/>
      <dgm:spPr/>
      <dgm:t>
        <a:bodyPr/>
        <a:lstStyle/>
        <a:p>
          <a:endParaRPr lang="zh-TW" altLang="en-US"/>
        </a:p>
      </dgm:t>
    </dgm:pt>
    <dgm:pt modelId="{8AD1F86B-5ABF-488C-A9D9-D6C801AFF5FB}">
      <dgm:prSet phldrT="[文字]" custT="1"/>
      <dgm:spPr/>
      <dgm:t>
        <a:bodyPr/>
        <a:lstStyle/>
        <a:p>
          <a:pPr>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dirty="0">
            <a:latin typeface="微軟正黑體" panose="020B0604030504040204" pitchFamily="34" charset="-120"/>
            <a:ea typeface="微軟正黑體" panose="020B0604030504040204" pitchFamily="34" charset="-120"/>
          </a:endParaRPr>
        </a:p>
      </dgm:t>
    </dgm:pt>
    <dgm:pt modelId="{4F9C2E38-2529-42D1-9F5D-6FBD602CED99}" type="parTrans" cxnId="{61A7C720-E1AA-4F0D-BB12-F7C6E8960B5A}">
      <dgm:prSet/>
      <dgm:spPr/>
      <dgm:t>
        <a:bodyPr/>
        <a:lstStyle/>
        <a:p>
          <a:endParaRPr lang="zh-TW" altLang="en-US"/>
        </a:p>
      </dgm:t>
    </dgm:pt>
    <dgm:pt modelId="{4323853C-4B3F-4C04-B9B0-99A9537FAECC}" type="sibTrans" cxnId="{61A7C720-E1AA-4F0D-BB12-F7C6E8960B5A}">
      <dgm:prSet/>
      <dgm:spPr/>
      <dgm:t>
        <a:bodyPr/>
        <a:lstStyle/>
        <a:p>
          <a:endParaRPr lang="zh-TW" altLang="en-US"/>
        </a:p>
      </dgm:t>
    </dgm:pt>
    <dgm:pt modelId="{B97DA8A4-EF84-472D-8AAC-01E24BCE1503}" type="pres">
      <dgm:prSet presAssocID="{76101F8B-758C-4289-B573-FD2C1C9D4858}" presName="cycleMatrixDiagram" presStyleCnt="0">
        <dgm:presLayoutVars>
          <dgm:chMax val="1"/>
          <dgm:dir/>
          <dgm:animLvl val="lvl"/>
          <dgm:resizeHandles val="exact"/>
        </dgm:presLayoutVars>
      </dgm:prSet>
      <dgm:spPr/>
    </dgm:pt>
    <dgm:pt modelId="{ECE2F226-9C0E-4BEA-B286-3400A993913B}" type="pres">
      <dgm:prSet presAssocID="{76101F8B-758C-4289-B573-FD2C1C9D4858}" presName="children" presStyleCnt="0"/>
      <dgm:spPr/>
    </dgm:pt>
    <dgm:pt modelId="{122494AA-0A51-4D40-85CB-0937A9BD13E7}" type="pres">
      <dgm:prSet presAssocID="{76101F8B-758C-4289-B573-FD2C1C9D4858}" presName="child1group" presStyleCnt="0"/>
      <dgm:spPr/>
    </dgm:pt>
    <dgm:pt modelId="{72945A5E-9602-4B88-AF77-27CFF135A4A4}" type="pres">
      <dgm:prSet presAssocID="{76101F8B-758C-4289-B573-FD2C1C9D4858}" presName="child1" presStyleLbl="bgAcc1" presStyleIdx="0" presStyleCnt="3" custLinFactNeighborX="-27683" custLinFactNeighborY="21975"/>
      <dgm:spPr/>
    </dgm:pt>
    <dgm:pt modelId="{3AE3B885-8810-43CB-8E3F-839BF1BD3736}" type="pres">
      <dgm:prSet presAssocID="{76101F8B-758C-4289-B573-FD2C1C9D4858}" presName="child1Text" presStyleLbl="bgAcc1" presStyleIdx="0" presStyleCnt="3">
        <dgm:presLayoutVars>
          <dgm:bulletEnabled val="1"/>
        </dgm:presLayoutVars>
      </dgm:prSet>
      <dgm:spPr/>
    </dgm:pt>
    <dgm:pt modelId="{F1F51C7A-E684-4A92-9E4F-AF706FBD0DA4}" type="pres">
      <dgm:prSet presAssocID="{76101F8B-758C-4289-B573-FD2C1C9D4858}" presName="child3group" presStyleCnt="0"/>
      <dgm:spPr/>
    </dgm:pt>
    <dgm:pt modelId="{637FFCF6-1560-4225-BF05-9FA66BA85687}" type="pres">
      <dgm:prSet presAssocID="{76101F8B-758C-4289-B573-FD2C1C9D4858}" presName="child3" presStyleLbl="bgAcc1" presStyleIdx="1" presStyleCnt="3" custLinFactNeighborX="21297" custLinFactNeighborY="-21135"/>
      <dgm:spPr/>
    </dgm:pt>
    <dgm:pt modelId="{432D12E2-6C9E-4D06-8281-56CCACC255E2}" type="pres">
      <dgm:prSet presAssocID="{76101F8B-758C-4289-B573-FD2C1C9D4858}" presName="child3Text" presStyleLbl="bgAcc1" presStyleIdx="1" presStyleCnt="3">
        <dgm:presLayoutVars>
          <dgm:bulletEnabled val="1"/>
        </dgm:presLayoutVars>
      </dgm:prSet>
      <dgm:spPr/>
    </dgm:pt>
    <dgm:pt modelId="{7AA4F0CA-0E01-471D-B192-BB7926767F74}" type="pres">
      <dgm:prSet presAssocID="{76101F8B-758C-4289-B573-FD2C1C9D4858}" presName="child4group" presStyleCnt="0"/>
      <dgm:spPr/>
    </dgm:pt>
    <dgm:pt modelId="{51BF251A-B9AD-4A49-8900-4CA877584182}" type="pres">
      <dgm:prSet presAssocID="{76101F8B-758C-4289-B573-FD2C1C9D4858}" presName="child4" presStyleLbl="bgAcc1" presStyleIdx="2" presStyleCnt="3" custLinFactNeighborX="-27232" custLinFactNeighborY="-20207"/>
      <dgm:spPr/>
    </dgm:pt>
    <dgm:pt modelId="{66D06B9D-4C15-40C0-94AC-1E1BB17E08A2}" type="pres">
      <dgm:prSet presAssocID="{76101F8B-758C-4289-B573-FD2C1C9D4858}" presName="child4Text" presStyleLbl="bgAcc1" presStyleIdx="2" presStyleCnt="3">
        <dgm:presLayoutVars>
          <dgm:bulletEnabled val="1"/>
        </dgm:presLayoutVars>
      </dgm:prSet>
      <dgm:spPr/>
    </dgm:pt>
    <dgm:pt modelId="{3A5E707F-B065-45B6-B9F6-B831E3772A97}" type="pres">
      <dgm:prSet presAssocID="{76101F8B-758C-4289-B573-FD2C1C9D4858}" presName="childPlaceholder" presStyleCnt="0"/>
      <dgm:spPr/>
    </dgm:pt>
    <dgm:pt modelId="{1A7ABE17-6D6D-49CD-AEB9-40A8F8D8F96E}" type="pres">
      <dgm:prSet presAssocID="{76101F8B-758C-4289-B573-FD2C1C9D4858}" presName="circle" presStyleCnt="0"/>
      <dgm:spPr/>
    </dgm:pt>
    <dgm:pt modelId="{394022D9-D88C-4ADC-9DF6-7601F4AF5FB3}" type="pres">
      <dgm:prSet presAssocID="{76101F8B-758C-4289-B573-FD2C1C9D4858}" presName="quadrant1" presStyleLbl="node1" presStyleIdx="0" presStyleCnt="4" custLinFactNeighborY="-12877">
        <dgm:presLayoutVars>
          <dgm:chMax val="1"/>
          <dgm:bulletEnabled val="1"/>
        </dgm:presLayoutVars>
      </dgm:prSet>
      <dgm:spPr/>
    </dgm:pt>
    <dgm:pt modelId="{C6376C05-53D5-45AC-9A6F-63E7F0EBAF11}" type="pres">
      <dgm:prSet presAssocID="{76101F8B-758C-4289-B573-FD2C1C9D4858}" presName="quadrant2" presStyleLbl="node1" presStyleIdx="1" presStyleCnt="4" custLinFactNeighborY="-28839">
        <dgm:presLayoutVars>
          <dgm:chMax val="1"/>
          <dgm:bulletEnabled val="1"/>
        </dgm:presLayoutVars>
      </dgm:prSet>
      <dgm:spPr/>
    </dgm:pt>
    <dgm:pt modelId="{DC893F26-E384-4894-9E14-EDCE1CA9470E}" type="pres">
      <dgm:prSet presAssocID="{76101F8B-758C-4289-B573-FD2C1C9D4858}" presName="quadrant3" presStyleLbl="node1" presStyleIdx="2" presStyleCnt="4">
        <dgm:presLayoutVars>
          <dgm:chMax val="1"/>
          <dgm:bulletEnabled val="1"/>
        </dgm:presLayoutVars>
      </dgm:prSet>
      <dgm:spPr/>
    </dgm:pt>
    <dgm:pt modelId="{4067E48E-BAE6-4465-BA93-3547734DD54E}" type="pres">
      <dgm:prSet presAssocID="{76101F8B-758C-4289-B573-FD2C1C9D4858}" presName="quadrant4" presStyleLbl="node1" presStyleIdx="3" presStyleCnt="4">
        <dgm:presLayoutVars>
          <dgm:chMax val="1"/>
          <dgm:bulletEnabled val="1"/>
        </dgm:presLayoutVars>
      </dgm:prSet>
      <dgm:spPr/>
    </dgm:pt>
    <dgm:pt modelId="{17B4BECC-5B33-44A8-8A74-4200A3C04D65}" type="pres">
      <dgm:prSet presAssocID="{76101F8B-758C-4289-B573-FD2C1C9D4858}" presName="quadrantPlaceholder" presStyleCnt="0"/>
      <dgm:spPr/>
    </dgm:pt>
    <dgm:pt modelId="{1E93286C-1207-40D8-92DA-D45F072595C5}" type="pres">
      <dgm:prSet presAssocID="{76101F8B-758C-4289-B573-FD2C1C9D4858}" presName="center1" presStyleLbl="fgShp" presStyleIdx="0" presStyleCnt="2" custLinFactNeighborY="-77753"/>
      <dgm:spPr/>
    </dgm:pt>
    <dgm:pt modelId="{17BFA1D6-A225-4259-B693-D05AC3F42BD9}" type="pres">
      <dgm:prSet presAssocID="{76101F8B-758C-4289-B573-FD2C1C9D4858}" presName="center2" presStyleLbl="fgShp" presStyleIdx="1" presStyleCnt="2"/>
      <dgm:spPr/>
    </dgm:pt>
  </dgm:ptLst>
  <dgm:cxnLst>
    <dgm:cxn modelId="{C320D50A-61DA-4085-BFAD-F63648DC0B27}" srcId="{246FB9A8-A85A-4A3E-A650-20D00566A1F8}" destId="{A8A65886-048A-417E-8A40-20F5636A8446}" srcOrd="2" destOrd="0" parTransId="{19DDB664-5AB1-4900-BDA1-6E3740ED8C6A}" sibTransId="{079585C4-AF46-41C9-8D9D-CE0D86090C6E}"/>
    <dgm:cxn modelId="{AC11FF0A-AFF5-46F9-8A49-97994D7CBE55}" type="presOf" srcId="{8AD1F86B-5ABF-488C-A9D9-D6C801AFF5FB}" destId="{432D12E2-6C9E-4D06-8281-56CCACC255E2}" srcOrd="1" destOrd="2" presId="urn:microsoft.com/office/officeart/2005/8/layout/cycle4"/>
    <dgm:cxn modelId="{CD1D0614-FBEF-4070-9D43-20FCBDB6C481}" srcId="{246FB9A8-A85A-4A3E-A650-20D00566A1F8}" destId="{A9DB1763-E916-4586-B2D5-1B6DF1390986}" srcOrd="1" destOrd="0" parTransId="{8B82F062-2AB7-4D3D-8C38-588497CE68E5}" sibTransId="{032D697D-22FF-4963-B1AC-0771C234A502}"/>
    <dgm:cxn modelId="{89FAE015-A2AF-4C2F-B2D5-E5662C051DB4}" srcId="{76101F8B-758C-4289-B573-FD2C1C9D4858}" destId="{3553D6C2-B33A-4C9E-ABD4-DCA34D9DFE63}" srcOrd="2" destOrd="0" parTransId="{774DA201-01C9-4C16-9362-35B62326783C}" sibTransId="{A17E7CC3-DFF0-47E9-B73F-02C79C807274}"/>
    <dgm:cxn modelId="{C47DF01C-29CC-43F4-879D-4959AFA7CFFC}" type="presOf" srcId="{A9DB1763-E916-4586-B2D5-1B6DF1390986}" destId="{72945A5E-9602-4B88-AF77-27CFF135A4A4}" srcOrd="0" destOrd="1" presId="urn:microsoft.com/office/officeart/2005/8/layout/cycle4"/>
    <dgm:cxn modelId="{61A7C720-E1AA-4F0D-BB12-F7C6E8960B5A}" srcId="{3553D6C2-B33A-4C9E-ABD4-DCA34D9DFE63}" destId="{8AD1F86B-5ABF-488C-A9D9-D6C801AFF5FB}" srcOrd="2" destOrd="0" parTransId="{4F9C2E38-2529-42D1-9F5D-6FBD602CED99}" sibTransId="{4323853C-4B3F-4C04-B9B0-99A9537FAECC}"/>
    <dgm:cxn modelId="{17C2A230-4129-4B96-AAE1-31EFFFEF0F0A}" srcId="{76101F8B-758C-4289-B573-FD2C1C9D4858}" destId="{246FB9A8-A85A-4A3E-A650-20D00566A1F8}" srcOrd="0" destOrd="0" parTransId="{15465580-14C3-42FE-B157-3DFAAE8AF47F}" sibTransId="{D937EAC3-0CD9-4408-8F9B-46EDB52DC44E}"/>
    <dgm:cxn modelId="{85F54B5B-3545-4E69-8739-56B41F294078}" type="presOf" srcId="{645A3680-BD0C-46E9-8C6F-A5B5C740EC75}" destId="{432D12E2-6C9E-4D06-8281-56CCACC255E2}" srcOrd="1" destOrd="1" presId="urn:microsoft.com/office/officeart/2005/8/layout/cycle4"/>
    <dgm:cxn modelId="{8F1BE35C-E699-4FFD-84E5-B9DD05D06D70}" srcId="{3553D6C2-B33A-4C9E-ABD4-DCA34D9DFE63}" destId="{A3AB7B99-2CAD-49C2-A46B-F29F3ED199CD}" srcOrd="0" destOrd="0" parTransId="{D70B564A-4176-4365-8E51-0F72E8EAF879}" sibTransId="{129072E9-3733-46CD-9D78-76131966802D}"/>
    <dgm:cxn modelId="{6BE5255D-6DF2-4A7D-BB25-97B78C03D7D9}" srcId="{76101F8B-758C-4289-B573-FD2C1C9D4858}" destId="{B51F6F9A-0B55-4F14-8254-16F4087792E1}" srcOrd="3" destOrd="0" parTransId="{4B5DBB07-4192-48C2-973F-C83A847BF4BD}" sibTransId="{8DA46D19-F6AF-4727-99DE-64B707221905}"/>
    <dgm:cxn modelId="{A30C0A46-3B84-464A-91E3-3811B57332B5}" type="presOf" srcId="{A8A65886-048A-417E-8A40-20F5636A8446}" destId="{72945A5E-9602-4B88-AF77-27CFF135A4A4}" srcOrd="0" destOrd="2" presId="urn:microsoft.com/office/officeart/2005/8/layout/cycle4"/>
    <dgm:cxn modelId="{4D8D1D6A-78F2-4F3B-B75A-794151267D96}" type="presOf" srcId="{246FB9A8-A85A-4A3E-A650-20D00566A1F8}" destId="{394022D9-D88C-4ADC-9DF6-7601F4AF5FB3}" srcOrd="0" destOrd="0" presId="urn:microsoft.com/office/officeart/2005/8/layout/cycle4"/>
    <dgm:cxn modelId="{CA4B2B4A-5E58-466A-981D-FFAD6D543070}" type="presOf" srcId="{76101F8B-758C-4289-B573-FD2C1C9D4858}" destId="{B97DA8A4-EF84-472D-8AAC-01E24BCE1503}" srcOrd="0" destOrd="0" presId="urn:microsoft.com/office/officeart/2005/8/layout/cycle4"/>
    <dgm:cxn modelId="{5736F24D-A197-42B2-B109-DDD63D7E7F41}" type="presOf" srcId="{A9DB1763-E916-4586-B2D5-1B6DF1390986}" destId="{3AE3B885-8810-43CB-8E3F-839BF1BD3736}" srcOrd="1" destOrd="1" presId="urn:microsoft.com/office/officeart/2005/8/layout/cycle4"/>
    <dgm:cxn modelId="{907BF04F-5D36-4E3A-9105-8512AEEB1428}" type="presOf" srcId="{DF6125BA-E7B3-43B0-B720-6C9BE468DE4B}" destId="{72945A5E-9602-4B88-AF77-27CFF135A4A4}" srcOrd="0" destOrd="0" presId="urn:microsoft.com/office/officeart/2005/8/layout/cycle4"/>
    <dgm:cxn modelId="{ACA90B51-E535-420B-9835-973050428F25}" srcId="{B51F6F9A-0B55-4F14-8254-16F4087792E1}" destId="{52758170-1807-4E83-AF4C-98CBB6BA9900}" srcOrd="0" destOrd="0" parTransId="{9E9C3C59-3510-4DFF-BDA7-F8A24BD25A7B}" sibTransId="{6D9600AF-F1FE-44AC-B88D-034D595E276F}"/>
    <dgm:cxn modelId="{C4C3C454-7031-4FD4-9531-C47A1900CB02}" type="presOf" srcId="{8AD1F86B-5ABF-488C-A9D9-D6C801AFF5FB}" destId="{637FFCF6-1560-4225-BF05-9FA66BA85687}" srcOrd="0" destOrd="2" presId="urn:microsoft.com/office/officeart/2005/8/layout/cycle4"/>
    <dgm:cxn modelId="{7EEDF691-0319-47ED-B4D2-E9F6EBA261FA}" type="presOf" srcId="{A3AB7B99-2CAD-49C2-A46B-F29F3ED199CD}" destId="{432D12E2-6C9E-4D06-8281-56CCACC255E2}" srcOrd="1" destOrd="0" presId="urn:microsoft.com/office/officeart/2005/8/layout/cycle4"/>
    <dgm:cxn modelId="{F4E4EA99-DDE4-4E38-8CC0-565BE7D3D138}" type="presOf" srcId="{A8A65886-048A-417E-8A40-20F5636A8446}" destId="{3AE3B885-8810-43CB-8E3F-839BF1BD3736}" srcOrd="1" destOrd="2" presId="urn:microsoft.com/office/officeart/2005/8/layout/cycle4"/>
    <dgm:cxn modelId="{293E549A-03DC-496F-9978-9E0E20F02B30}" srcId="{3553D6C2-B33A-4C9E-ABD4-DCA34D9DFE63}" destId="{645A3680-BD0C-46E9-8C6F-A5B5C740EC75}" srcOrd="1" destOrd="0" parTransId="{C6D02753-FCEA-48FB-B35A-D42B01E9F1DF}" sibTransId="{DC87C2C9-8FA9-42BE-BCBB-A71706962F20}"/>
    <dgm:cxn modelId="{26957B9E-8AC4-4820-A91C-E6FD6D890024}" type="presOf" srcId="{A3AB7B99-2CAD-49C2-A46B-F29F3ED199CD}" destId="{637FFCF6-1560-4225-BF05-9FA66BA85687}" srcOrd="0" destOrd="0" presId="urn:microsoft.com/office/officeart/2005/8/layout/cycle4"/>
    <dgm:cxn modelId="{AC2A9EA0-B203-4B5A-B84C-4FF04F13DF7B}" type="presOf" srcId="{3553D6C2-B33A-4C9E-ABD4-DCA34D9DFE63}" destId="{DC893F26-E384-4894-9E14-EDCE1CA9470E}" srcOrd="0" destOrd="0" presId="urn:microsoft.com/office/officeart/2005/8/layout/cycle4"/>
    <dgm:cxn modelId="{88BC24AB-77BB-4BDC-9CA8-A60CA8F6AB6A}" type="presOf" srcId="{B51F6F9A-0B55-4F14-8254-16F4087792E1}" destId="{4067E48E-BAE6-4465-BA93-3547734DD54E}" srcOrd="0" destOrd="0" presId="urn:microsoft.com/office/officeart/2005/8/layout/cycle4"/>
    <dgm:cxn modelId="{7EAA7DBC-29AB-49A7-87D4-37C43166FBE9}" type="presOf" srcId="{7DC0A066-505E-49D3-9928-4715E5477544}" destId="{C6376C05-53D5-45AC-9A6F-63E7F0EBAF11}" srcOrd="0" destOrd="0" presId="urn:microsoft.com/office/officeart/2005/8/layout/cycle4"/>
    <dgm:cxn modelId="{84A4D4C6-2807-4AED-BC80-C9C345E085FE}" type="presOf" srcId="{52758170-1807-4E83-AF4C-98CBB6BA9900}" destId="{51BF251A-B9AD-4A49-8900-4CA877584182}" srcOrd="0" destOrd="0" presId="urn:microsoft.com/office/officeart/2005/8/layout/cycle4"/>
    <dgm:cxn modelId="{C29FF2C6-B9DD-49CF-A620-A6C28FCE75ED}" srcId="{76101F8B-758C-4289-B573-FD2C1C9D4858}" destId="{7DC0A066-505E-49D3-9928-4715E5477544}" srcOrd="1" destOrd="0" parTransId="{A5214DCA-DDDC-4C9E-80F5-CA7E0EB2D280}" sibTransId="{2C7F9A29-F304-46AB-9510-BF49A60487E8}"/>
    <dgm:cxn modelId="{4BBBDCCA-AC18-4E74-AC4F-53D8514EE72D}" type="presOf" srcId="{DF6125BA-E7B3-43B0-B720-6C9BE468DE4B}" destId="{3AE3B885-8810-43CB-8E3F-839BF1BD3736}" srcOrd="1" destOrd="0" presId="urn:microsoft.com/office/officeart/2005/8/layout/cycle4"/>
    <dgm:cxn modelId="{ABB1B5E4-20A2-44E8-985C-331DF532DBDD}" srcId="{246FB9A8-A85A-4A3E-A650-20D00566A1F8}" destId="{DF6125BA-E7B3-43B0-B720-6C9BE468DE4B}" srcOrd="0" destOrd="0" parTransId="{876A9A9C-57BB-4BA7-8D9B-2EB5236D5A97}" sibTransId="{6807FB89-123C-4861-A8AD-CDD68D211D7E}"/>
    <dgm:cxn modelId="{2DE7A7ED-9AEB-403C-A27F-D9E3DF0EBB74}" type="presOf" srcId="{52758170-1807-4E83-AF4C-98CBB6BA9900}" destId="{66D06B9D-4C15-40C0-94AC-1E1BB17E08A2}" srcOrd="1" destOrd="0" presId="urn:microsoft.com/office/officeart/2005/8/layout/cycle4"/>
    <dgm:cxn modelId="{0EAB7FF9-508B-4AA6-BA9B-90A25390FDBA}" type="presOf" srcId="{645A3680-BD0C-46E9-8C6F-A5B5C740EC75}" destId="{637FFCF6-1560-4225-BF05-9FA66BA85687}" srcOrd="0" destOrd="1" presId="urn:microsoft.com/office/officeart/2005/8/layout/cycle4"/>
    <dgm:cxn modelId="{8AB923A4-346A-4835-8AD9-FB6A01EA42FA}" type="presParOf" srcId="{B97DA8A4-EF84-472D-8AAC-01E24BCE1503}" destId="{ECE2F226-9C0E-4BEA-B286-3400A993913B}" srcOrd="0" destOrd="0" presId="urn:microsoft.com/office/officeart/2005/8/layout/cycle4"/>
    <dgm:cxn modelId="{3E128127-98D0-431E-B72F-B98CA33E1E58}" type="presParOf" srcId="{ECE2F226-9C0E-4BEA-B286-3400A993913B}" destId="{122494AA-0A51-4D40-85CB-0937A9BD13E7}" srcOrd="0" destOrd="0" presId="urn:microsoft.com/office/officeart/2005/8/layout/cycle4"/>
    <dgm:cxn modelId="{1C85EFDC-8369-4B69-9D13-2724B869D205}" type="presParOf" srcId="{122494AA-0A51-4D40-85CB-0937A9BD13E7}" destId="{72945A5E-9602-4B88-AF77-27CFF135A4A4}" srcOrd="0" destOrd="0" presId="urn:microsoft.com/office/officeart/2005/8/layout/cycle4"/>
    <dgm:cxn modelId="{13BA2386-C990-4377-9C4F-4E7C98440541}" type="presParOf" srcId="{122494AA-0A51-4D40-85CB-0937A9BD13E7}" destId="{3AE3B885-8810-43CB-8E3F-839BF1BD3736}" srcOrd="1" destOrd="0" presId="urn:microsoft.com/office/officeart/2005/8/layout/cycle4"/>
    <dgm:cxn modelId="{11345399-03EE-4E85-9AD6-87B572C92DD8}" type="presParOf" srcId="{ECE2F226-9C0E-4BEA-B286-3400A993913B}" destId="{F1F51C7A-E684-4A92-9E4F-AF706FBD0DA4}" srcOrd="1" destOrd="0" presId="urn:microsoft.com/office/officeart/2005/8/layout/cycle4"/>
    <dgm:cxn modelId="{5C7A8743-472D-45B7-8891-4CA280922227}" type="presParOf" srcId="{F1F51C7A-E684-4A92-9E4F-AF706FBD0DA4}" destId="{637FFCF6-1560-4225-BF05-9FA66BA85687}" srcOrd="0" destOrd="0" presId="urn:microsoft.com/office/officeart/2005/8/layout/cycle4"/>
    <dgm:cxn modelId="{99385FCD-5FC5-43FB-AE49-47025904F729}" type="presParOf" srcId="{F1F51C7A-E684-4A92-9E4F-AF706FBD0DA4}" destId="{432D12E2-6C9E-4D06-8281-56CCACC255E2}" srcOrd="1" destOrd="0" presId="urn:microsoft.com/office/officeart/2005/8/layout/cycle4"/>
    <dgm:cxn modelId="{92E2D2D7-B4A1-4B0B-8C5C-801C12577C49}" type="presParOf" srcId="{ECE2F226-9C0E-4BEA-B286-3400A993913B}" destId="{7AA4F0CA-0E01-471D-B192-BB7926767F74}" srcOrd="2" destOrd="0" presId="urn:microsoft.com/office/officeart/2005/8/layout/cycle4"/>
    <dgm:cxn modelId="{909C79EC-72DC-4E20-890F-2642C97008AD}" type="presParOf" srcId="{7AA4F0CA-0E01-471D-B192-BB7926767F74}" destId="{51BF251A-B9AD-4A49-8900-4CA877584182}" srcOrd="0" destOrd="0" presId="urn:microsoft.com/office/officeart/2005/8/layout/cycle4"/>
    <dgm:cxn modelId="{2A950431-35E2-4832-8DC0-A733EE011EE0}" type="presParOf" srcId="{7AA4F0CA-0E01-471D-B192-BB7926767F74}" destId="{66D06B9D-4C15-40C0-94AC-1E1BB17E08A2}" srcOrd="1" destOrd="0" presId="urn:microsoft.com/office/officeart/2005/8/layout/cycle4"/>
    <dgm:cxn modelId="{1640A9B6-8992-4E66-9B92-7F8F6121224B}" type="presParOf" srcId="{ECE2F226-9C0E-4BEA-B286-3400A993913B}" destId="{3A5E707F-B065-45B6-B9F6-B831E3772A97}" srcOrd="3" destOrd="0" presId="urn:microsoft.com/office/officeart/2005/8/layout/cycle4"/>
    <dgm:cxn modelId="{DF653450-617E-4D1F-8900-C58D8E2499A1}" type="presParOf" srcId="{B97DA8A4-EF84-472D-8AAC-01E24BCE1503}" destId="{1A7ABE17-6D6D-49CD-AEB9-40A8F8D8F96E}" srcOrd="1" destOrd="0" presId="urn:microsoft.com/office/officeart/2005/8/layout/cycle4"/>
    <dgm:cxn modelId="{8136BDAB-E4CF-47CA-AFF9-15206F883F9F}" type="presParOf" srcId="{1A7ABE17-6D6D-49CD-AEB9-40A8F8D8F96E}" destId="{394022D9-D88C-4ADC-9DF6-7601F4AF5FB3}" srcOrd="0" destOrd="0" presId="urn:microsoft.com/office/officeart/2005/8/layout/cycle4"/>
    <dgm:cxn modelId="{7441A57A-A7C6-4080-A92E-A43D10052B30}" type="presParOf" srcId="{1A7ABE17-6D6D-49CD-AEB9-40A8F8D8F96E}" destId="{C6376C05-53D5-45AC-9A6F-63E7F0EBAF11}" srcOrd="1" destOrd="0" presId="urn:microsoft.com/office/officeart/2005/8/layout/cycle4"/>
    <dgm:cxn modelId="{4F92864B-CCF9-4AC4-80EC-ED4ED7FE3BBA}" type="presParOf" srcId="{1A7ABE17-6D6D-49CD-AEB9-40A8F8D8F96E}" destId="{DC893F26-E384-4894-9E14-EDCE1CA9470E}" srcOrd="2" destOrd="0" presId="urn:microsoft.com/office/officeart/2005/8/layout/cycle4"/>
    <dgm:cxn modelId="{F08CAB73-1618-4E0C-A435-D8B9EAB000F8}" type="presParOf" srcId="{1A7ABE17-6D6D-49CD-AEB9-40A8F8D8F96E}" destId="{4067E48E-BAE6-4465-BA93-3547734DD54E}" srcOrd="3" destOrd="0" presId="urn:microsoft.com/office/officeart/2005/8/layout/cycle4"/>
    <dgm:cxn modelId="{2CBB7CF1-60E7-49F4-902E-838849F518B0}" type="presParOf" srcId="{1A7ABE17-6D6D-49CD-AEB9-40A8F8D8F96E}" destId="{17B4BECC-5B33-44A8-8A74-4200A3C04D65}" srcOrd="4" destOrd="0" presId="urn:microsoft.com/office/officeart/2005/8/layout/cycle4"/>
    <dgm:cxn modelId="{BBF00043-3C2C-41C5-B470-6705DE72AFD2}" type="presParOf" srcId="{B97DA8A4-EF84-472D-8AAC-01E24BCE1503}" destId="{1E93286C-1207-40D8-92DA-D45F072595C5}" srcOrd="2" destOrd="0" presId="urn:microsoft.com/office/officeart/2005/8/layout/cycle4"/>
    <dgm:cxn modelId="{C8A82D8E-545D-462A-9502-DEA88A592E9B}" type="presParOf" srcId="{B97DA8A4-EF84-472D-8AAC-01E24BCE1503}" destId="{17BFA1D6-A225-4259-B693-D05AC3F42BD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ABC8B92-EB9E-4C15-90F7-6609BE1D5CBD}"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zh-TW" altLang="en-US"/>
        </a:p>
      </dgm:t>
    </dgm:pt>
    <dgm:pt modelId="{60C85734-504F-495A-9EB1-FFD2451F2DD0}">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EE4C8DAA-7E83-4213-BDE3-975CCAA55A1A}" type="parTrans" cxnId="{07167BCF-39C1-46D6-A04B-794E2B8475C9}">
      <dgm:prSet/>
      <dgm:spPr/>
      <dgm:t>
        <a:bodyPr/>
        <a:lstStyle/>
        <a:p>
          <a:endParaRPr lang="zh-TW" altLang="en-US"/>
        </a:p>
      </dgm:t>
    </dgm:pt>
    <dgm:pt modelId="{839D87E2-3409-490E-948C-18721CC7D03A}" type="sibTrans" cxnId="{07167BCF-39C1-46D6-A04B-794E2B8475C9}">
      <dgm:prSet/>
      <dgm:spPr/>
      <dgm:t>
        <a:bodyPr/>
        <a:lstStyle/>
        <a:p>
          <a:endParaRPr lang="zh-TW" altLang="en-US"/>
        </a:p>
      </dgm:t>
    </dgm:pt>
    <dgm:pt modelId="{2A8DC547-B8F9-483E-AC6A-F3D5C1EACEBB}">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845FB13F-3F3B-442C-81AB-A89F71D7563D}" type="parTrans" cxnId="{1A111B8D-518B-4C8F-A090-D62547211763}">
      <dgm:prSet/>
      <dgm:spPr/>
      <dgm:t>
        <a:bodyPr/>
        <a:lstStyle/>
        <a:p>
          <a:endParaRPr lang="zh-TW" altLang="en-US"/>
        </a:p>
      </dgm:t>
    </dgm:pt>
    <dgm:pt modelId="{666A646E-F7F2-4E73-9DBE-ED0B1D540A0C}" type="sibTrans" cxnId="{1A111B8D-518B-4C8F-A090-D62547211763}">
      <dgm:prSet/>
      <dgm:spPr/>
      <dgm:t>
        <a:bodyPr/>
        <a:lstStyle/>
        <a:p>
          <a:endParaRPr lang="zh-TW" altLang="en-US"/>
        </a:p>
      </dgm:t>
    </dgm:pt>
    <dgm:pt modelId="{E32BAD7C-2766-4068-9990-EFE056CC35BE}">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C39BCABE-2590-4201-8261-20BFFFABD19B}" type="parTrans" cxnId="{9A610C5D-43EB-4243-AB2C-C3B46F896AFF}">
      <dgm:prSet/>
      <dgm:spPr/>
      <dgm:t>
        <a:bodyPr/>
        <a:lstStyle/>
        <a:p>
          <a:endParaRPr lang="zh-TW" altLang="en-US"/>
        </a:p>
      </dgm:t>
    </dgm:pt>
    <dgm:pt modelId="{DDFF4AC7-59D8-440F-B7BC-38E1D456BCA4}" type="sibTrans" cxnId="{9A610C5D-43EB-4243-AB2C-C3B46F896AFF}">
      <dgm:prSet/>
      <dgm:spPr/>
      <dgm:t>
        <a:bodyPr/>
        <a:lstStyle/>
        <a:p>
          <a:endParaRPr lang="zh-TW" altLang="en-US"/>
        </a:p>
      </dgm:t>
    </dgm:pt>
    <dgm:pt modelId="{D80E0CCE-07AD-4314-B4E7-05F663DA4F31}">
      <dgm:prSet phldrT="[文字]"/>
      <dgm:spPr/>
      <dgm:t>
        <a:bodyPr/>
        <a:lstStyle/>
        <a:p>
          <a:pPr>
            <a:buNone/>
          </a:pPr>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1266D3FE-54B1-4888-9738-2311A3A4C1A9}" type="parTrans" cxnId="{3CE0E7CF-1B06-47F7-B6B3-D5897C849535}">
      <dgm:prSet/>
      <dgm:spPr/>
      <dgm:t>
        <a:bodyPr/>
        <a:lstStyle/>
        <a:p>
          <a:endParaRPr lang="zh-TW" altLang="en-US"/>
        </a:p>
      </dgm:t>
    </dgm:pt>
    <dgm:pt modelId="{FB5ED6EA-4100-41A1-BCF0-CF4F830AFB6B}" type="sibTrans" cxnId="{3CE0E7CF-1B06-47F7-B6B3-D5897C849535}">
      <dgm:prSet/>
      <dgm:spPr/>
      <dgm:t>
        <a:bodyPr/>
        <a:lstStyle/>
        <a:p>
          <a:endParaRPr lang="zh-TW" altLang="en-US"/>
        </a:p>
      </dgm:t>
    </dgm:pt>
    <dgm:pt modelId="{72FF6B10-9E22-4B6C-BC98-54E2C1115C1C}">
      <dgm:prSet phldrT="[文字]"/>
      <dgm:spPr/>
      <dgm:t>
        <a:bodyPr/>
        <a:lstStyle/>
        <a:p>
          <a:r>
            <a:rPr lang="en-US" b="1"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b="1"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b="1"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b="1" dirty="0">
            <a:solidFill>
              <a:schemeClr val="bg1"/>
            </a:solidFill>
            <a:latin typeface="微軟正黑體" panose="020B0604030504040204" pitchFamily="34" charset="-120"/>
            <a:ea typeface="微軟正黑體" panose="020B0604030504040204" pitchFamily="34" charset="-120"/>
          </a:endParaRPr>
        </a:p>
      </dgm:t>
    </dgm:pt>
    <dgm:pt modelId="{688EF750-0E18-47B6-A57F-E7CEDF473E9A}" type="parTrans" cxnId="{252CC362-6DC6-4908-92CD-14A663D95F66}">
      <dgm:prSet/>
      <dgm:spPr/>
      <dgm:t>
        <a:bodyPr/>
        <a:lstStyle/>
        <a:p>
          <a:endParaRPr lang="zh-TW" altLang="en-US"/>
        </a:p>
      </dgm:t>
    </dgm:pt>
    <dgm:pt modelId="{AE84500E-803B-489B-8FA0-8026D640E86D}" type="sibTrans" cxnId="{252CC362-6DC6-4908-92CD-14A663D95F66}">
      <dgm:prSet/>
      <dgm:spPr/>
      <dgm:t>
        <a:bodyPr/>
        <a:lstStyle/>
        <a:p>
          <a:endParaRPr lang="zh-TW" altLang="en-US"/>
        </a:p>
      </dgm:t>
    </dgm:pt>
    <dgm:pt modelId="{3F63BAE6-17D2-4AB1-8E9A-452E0DF0980C}" type="pres">
      <dgm:prSet presAssocID="{AABC8B92-EB9E-4C15-90F7-6609BE1D5CBD}" presName="Name0" presStyleCnt="0">
        <dgm:presLayoutVars>
          <dgm:chMax val="7"/>
          <dgm:chPref val="7"/>
          <dgm:dir/>
        </dgm:presLayoutVars>
      </dgm:prSet>
      <dgm:spPr/>
    </dgm:pt>
    <dgm:pt modelId="{26465FAA-9E98-47A8-9A80-F72338F7A493}" type="pres">
      <dgm:prSet presAssocID="{AABC8B92-EB9E-4C15-90F7-6609BE1D5CBD}" presName="Name1" presStyleCnt="0"/>
      <dgm:spPr/>
    </dgm:pt>
    <dgm:pt modelId="{503976CF-8312-4583-9964-1F3B019A1CE8}" type="pres">
      <dgm:prSet presAssocID="{AABC8B92-EB9E-4C15-90F7-6609BE1D5CBD}" presName="cycle" presStyleCnt="0"/>
      <dgm:spPr/>
    </dgm:pt>
    <dgm:pt modelId="{43B73787-05A9-4880-899E-B6AEFB6954E9}" type="pres">
      <dgm:prSet presAssocID="{AABC8B92-EB9E-4C15-90F7-6609BE1D5CBD}" presName="srcNode" presStyleLbl="node1" presStyleIdx="0" presStyleCnt="5"/>
      <dgm:spPr/>
    </dgm:pt>
    <dgm:pt modelId="{C1FE3537-2DFB-4930-9FFD-134776AD1680}" type="pres">
      <dgm:prSet presAssocID="{AABC8B92-EB9E-4C15-90F7-6609BE1D5CBD}" presName="conn" presStyleLbl="parChTrans1D2" presStyleIdx="0" presStyleCnt="1"/>
      <dgm:spPr/>
    </dgm:pt>
    <dgm:pt modelId="{DE156E43-052D-4ED8-9181-45654115B563}" type="pres">
      <dgm:prSet presAssocID="{AABC8B92-EB9E-4C15-90F7-6609BE1D5CBD}" presName="extraNode" presStyleLbl="node1" presStyleIdx="0" presStyleCnt="5"/>
      <dgm:spPr/>
    </dgm:pt>
    <dgm:pt modelId="{090182C1-1380-4D3B-8F5B-56548117B9E1}" type="pres">
      <dgm:prSet presAssocID="{AABC8B92-EB9E-4C15-90F7-6609BE1D5CBD}" presName="dstNode" presStyleLbl="node1" presStyleIdx="0" presStyleCnt="5"/>
      <dgm:spPr/>
    </dgm:pt>
    <dgm:pt modelId="{700F4AB4-2DE7-4740-B080-81006B4D1C68}" type="pres">
      <dgm:prSet presAssocID="{60C85734-504F-495A-9EB1-FFD2451F2DD0}" presName="text_1" presStyleLbl="node1" presStyleIdx="0" presStyleCnt="5">
        <dgm:presLayoutVars>
          <dgm:bulletEnabled val="1"/>
        </dgm:presLayoutVars>
      </dgm:prSet>
      <dgm:spPr/>
    </dgm:pt>
    <dgm:pt modelId="{BF22FEB9-E9B3-4E8B-BEDC-7B69B413272D}" type="pres">
      <dgm:prSet presAssocID="{60C85734-504F-495A-9EB1-FFD2451F2DD0}" presName="accent_1" presStyleCnt="0"/>
      <dgm:spPr/>
    </dgm:pt>
    <dgm:pt modelId="{A634EEE5-EE56-43E8-9879-A0BDCC331ED6}" type="pres">
      <dgm:prSet presAssocID="{60C85734-504F-495A-9EB1-FFD2451F2DD0}" presName="accentRepeatNode" presStyleLbl="solidFgAcc1" presStyleIdx="0" presStyleCnt="5"/>
      <dgm:spPr/>
    </dgm:pt>
    <dgm:pt modelId="{62ABB024-F7D6-4EB4-8D6F-64AC0D21A9A5}" type="pres">
      <dgm:prSet presAssocID="{2A8DC547-B8F9-483E-AC6A-F3D5C1EACEBB}" presName="text_2" presStyleLbl="node1" presStyleIdx="1" presStyleCnt="5">
        <dgm:presLayoutVars>
          <dgm:bulletEnabled val="1"/>
        </dgm:presLayoutVars>
      </dgm:prSet>
      <dgm:spPr/>
    </dgm:pt>
    <dgm:pt modelId="{AB352700-F08C-40DD-9A9B-512BF1737BFB}" type="pres">
      <dgm:prSet presAssocID="{2A8DC547-B8F9-483E-AC6A-F3D5C1EACEBB}" presName="accent_2" presStyleCnt="0"/>
      <dgm:spPr/>
    </dgm:pt>
    <dgm:pt modelId="{46730584-35F8-4EFD-ACBA-2E9298ABE0A4}" type="pres">
      <dgm:prSet presAssocID="{2A8DC547-B8F9-483E-AC6A-F3D5C1EACEBB}" presName="accentRepeatNode" presStyleLbl="solidFgAcc1" presStyleIdx="1" presStyleCnt="5"/>
      <dgm:spPr/>
    </dgm:pt>
    <dgm:pt modelId="{B7C92495-C973-4DBB-8C5F-C34C1BE9DE8B}" type="pres">
      <dgm:prSet presAssocID="{E32BAD7C-2766-4068-9990-EFE056CC35BE}" presName="text_3" presStyleLbl="node1" presStyleIdx="2" presStyleCnt="5">
        <dgm:presLayoutVars>
          <dgm:bulletEnabled val="1"/>
        </dgm:presLayoutVars>
      </dgm:prSet>
      <dgm:spPr/>
    </dgm:pt>
    <dgm:pt modelId="{D5B89CD4-8074-4C7E-9195-4DD1E7EB1E96}" type="pres">
      <dgm:prSet presAssocID="{E32BAD7C-2766-4068-9990-EFE056CC35BE}" presName="accent_3" presStyleCnt="0"/>
      <dgm:spPr/>
    </dgm:pt>
    <dgm:pt modelId="{406589F4-416B-4175-9303-E8F040CC48B8}" type="pres">
      <dgm:prSet presAssocID="{E32BAD7C-2766-4068-9990-EFE056CC35BE}" presName="accentRepeatNode" presStyleLbl="solidFgAcc1" presStyleIdx="2" presStyleCnt="5"/>
      <dgm:spPr/>
    </dgm:pt>
    <dgm:pt modelId="{C39A6259-F7BC-42A5-A439-B115F42CB72C}" type="pres">
      <dgm:prSet presAssocID="{72FF6B10-9E22-4B6C-BC98-54E2C1115C1C}" presName="text_4" presStyleLbl="node1" presStyleIdx="3" presStyleCnt="5">
        <dgm:presLayoutVars>
          <dgm:bulletEnabled val="1"/>
        </dgm:presLayoutVars>
      </dgm:prSet>
      <dgm:spPr/>
    </dgm:pt>
    <dgm:pt modelId="{2C3199AC-160A-41E2-92C6-469B8FCAF879}" type="pres">
      <dgm:prSet presAssocID="{72FF6B10-9E22-4B6C-BC98-54E2C1115C1C}" presName="accent_4" presStyleCnt="0"/>
      <dgm:spPr/>
    </dgm:pt>
    <dgm:pt modelId="{08C45DA3-0EE8-460B-95FB-9E29684250C5}" type="pres">
      <dgm:prSet presAssocID="{72FF6B10-9E22-4B6C-BC98-54E2C1115C1C}" presName="accentRepeatNode" presStyleLbl="solidFgAcc1" presStyleIdx="3" presStyleCnt="5"/>
      <dgm:spPr/>
    </dgm:pt>
    <dgm:pt modelId="{3CE03648-1DB5-4E41-A1EF-682C9399561C}" type="pres">
      <dgm:prSet presAssocID="{D80E0CCE-07AD-4314-B4E7-05F663DA4F31}" presName="text_5" presStyleLbl="node1" presStyleIdx="4" presStyleCnt="5">
        <dgm:presLayoutVars>
          <dgm:bulletEnabled val="1"/>
        </dgm:presLayoutVars>
      </dgm:prSet>
      <dgm:spPr/>
    </dgm:pt>
    <dgm:pt modelId="{43FC4630-B565-4D65-A7EF-068A84A9B44D}" type="pres">
      <dgm:prSet presAssocID="{D80E0CCE-07AD-4314-B4E7-05F663DA4F31}" presName="accent_5" presStyleCnt="0"/>
      <dgm:spPr/>
    </dgm:pt>
    <dgm:pt modelId="{B36604BA-99A0-460D-A808-7931D5081813}" type="pres">
      <dgm:prSet presAssocID="{D80E0CCE-07AD-4314-B4E7-05F663DA4F31}" presName="accentRepeatNode" presStyleLbl="solidFgAcc1" presStyleIdx="4" presStyleCnt="5"/>
      <dgm:spPr/>
    </dgm:pt>
  </dgm:ptLst>
  <dgm:cxnLst>
    <dgm:cxn modelId="{C07E7816-4374-4B1C-AF3E-192E87DB87FE}" type="presOf" srcId="{AABC8B92-EB9E-4C15-90F7-6609BE1D5CBD}" destId="{3F63BAE6-17D2-4AB1-8E9A-452E0DF0980C}" srcOrd="0" destOrd="0" presId="urn:microsoft.com/office/officeart/2008/layout/VerticalCurvedList"/>
    <dgm:cxn modelId="{7D11461A-EB76-452F-8C6A-911B83D6DA38}" type="presOf" srcId="{2A8DC547-B8F9-483E-AC6A-F3D5C1EACEBB}" destId="{62ABB024-F7D6-4EB4-8D6F-64AC0D21A9A5}" srcOrd="0" destOrd="0" presId="urn:microsoft.com/office/officeart/2008/layout/VerticalCurvedList"/>
    <dgm:cxn modelId="{A8DABA26-8579-402D-AD7D-B51CEB94286E}" type="presOf" srcId="{72FF6B10-9E22-4B6C-BC98-54E2C1115C1C}" destId="{C39A6259-F7BC-42A5-A439-B115F42CB72C}" srcOrd="0" destOrd="0" presId="urn:microsoft.com/office/officeart/2008/layout/VerticalCurvedList"/>
    <dgm:cxn modelId="{FD30EE5C-51E0-49D3-BF5F-A8887E127227}" type="presOf" srcId="{839D87E2-3409-490E-948C-18721CC7D03A}" destId="{C1FE3537-2DFB-4930-9FFD-134776AD1680}" srcOrd="0" destOrd="0" presId="urn:microsoft.com/office/officeart/2008/layout/VerticalCurvedList"/>
    <dgm:cxn modelId="{9A610C5D-43EB-4243-AB2C-C3B46F896AFF}" srcId="{AABC8B92-EB9E-4C15-90F7-6609BE1D5CBD}" destId="{E32BAD7C-2766-4068-9990-EFE056CC35BE}" srcOrd="2" destOrd="0" parTransId="{C39BCABE-2590-4201-8261-20BFFFABD19B}" sibTransId="{DDFF4AC7-59D8-440F-B7BC-38E1D456BCA4}"/>
    <dgm:cxn modelId="{252CC362-6DC6-4908-92CD-14A663D95F66}" srcId="{AABC8B92-EB9E-4C15-90F7-6609BE1D5CBD}" destId="{72FF6B10-9E22-4B6C-BC98-54E2C1115C1C}" srcOrd="3" destOrd="0" parTransId="{688EF750-0E18-47B6-A57F-E7CEDF473E9A}" sibTransId="{AE84500E-803B-489B-8FA0-8026D640E86D}"/>
    <dgm:cxn modelId="{B3CC0646-327D-4DA8-9830-43F85A04FA83}" type="presOf" srcId="{E32BAD7C-2766-4068-9990-EFE056CC35BE}" destId="{B7C92495-C973-4DBB-8C5F-C34C1BE9DE8B}" srcOrd="0" destOrd="0" presId="urn:microsoft.com/office/officeart/2008/layout/VerticalCurvedList"/>
    <dgm:cxn modelId="{5C3F7F6E-1105-4646-BF4E-1B7D5E429E54}" type="presOf" srcId="{60C85734-504F-495A-9EB1-FFD2451F2DD0}" destId="{700F4AB4-2DE7-4740-B080-81006B4D1C68}" srcOrd="0" destOrd="0" presId="urn:microsoft.com/office/officeart/2008/layout/VerticalCurvedList"/>
    <dgm:cxn modelId="{1A111B8D-518B-4C8F-A090-D62547211763}" srcId="{AABC8B92-EB9E-4C15-90F7-6609BE1D5CBD}" destId="{2A8DC547-B8F9-483E-AC6A-F3D5C1EACEBB}" srcOrd="1" destOrd="0" parTransId="{845FB13F-3F3B-442C-81AB-A89F71D7563D}" sibTransId="{666A646E-F7F2-4E73-9DBE-ED0B1D540A0C}"/>
    <dgm:cxn modelId="{91769DC4-C76B-40E0-9106-8E429F01DDBA}" type="presOf" srcId="{D80E0CCE-07AD-4314-B4E7-05F663DA4F31}" destId="{3CE03648-1DB5-4E41-A1EF-682C9399561C}" srcOrd="0" destOrd="0" presId="urn:microsoft.com/office/officeart/2008/layout/VerticalCurvedList"/>
    <dgm:cxn modelId="{07167BCF-39C1-46D6-A04B-794E2B8475C9}" srcId="{AABC8B92-EB9E-4C15-90F7-6609BE1D5CBD}" destId="{60C85734-504F-495A-9EB1-FFD2451F2DD0}" srcOrd="0" destOrd="0" parTransId="{EE4C8DAA-7E83-4213-BDE3-975CCAA55A1A}" sibTransId="{839D87E2-3409-490E-948C-18721CC7D03A}"/>
    <dgm:cxn modelId="{3CE0E7CF-1B06-47F7-B6B3-D5897C849535}" srcId="{AABC8B92-EB9E-4C15-90F7-6609BE1D5CBD}" destId="{D80E0CCE-07AD-4314-B4E7-05F663DA4F31}" srcOrd="4" destOrd="0" parTransId="{1266D3FE-54B1-4888-9738-2311A3A4C1A9}" sibTransId="{FB5ED6EA-4100-41A1-BCF0-CF4F830AFB6B}"/>
    <dgm:cxn modelId="{6FA35178-3ADB-49CD-82DC-F441DEA05448}" type="presParOf" srcId="{3F63BAE6-17D2-4AB1-8E9A-452E0DF0980C}" destId="{26465FAA-9E98-47A8-9A80-F72338F7A493}" srcOrd="0" destOrd="0" presId="urn:microsoft.com/office/officeart/2008/layout/VerticalCurvedList"/>
    <dgm:cxn modelId="{D3361768-B23B-4819-B183-DA695F324F37}" type="presParOf" srcId="{26465FAA-9E98-47A8-9A80-F72338F7A493}" destId="{503976CF-8312-4583-9964-1F3B019A1CE8}" srcOrd="0" destOrd="0" presId="urn:microsoft.com/office/officeart/2008/layout/VerticalCurvedList"/>
    <dgm:cxn modelId="{186630AF-9E7B-4FA8-AA2E-C4ED6F030C43}" type="presParOf" srcId="{503976CF-8312-4583-9964-1F3B019A1CE8}" destId="{43B73787-05A9-4880-899E-B6AEFB6954E9}" srcOrd="0" destOrd="0" presId="urn:microsoft.com/office/officeart/2008/layout/VerticalCurvedList"/>
    <dgm:cxn modelId="{D607D719-1BA9-42E7-8652-32EF250A3893}" type="presParOf" srcId="{503976CF-8312-4583-9964-1F3B019A1CE8}" destId="{C1FE3537-2DFB-4930-9FFD-134776AD1680}" srcOrd="1" destOrd="0" presId="urn:microsoft.com/office/officeart/2008/layout/VerticalCurvedList"/>
    <dgm:cxn modelId="{D5F80CA7-3F95-4360-8033-614216025139}" type="presParOf" srcId="{503976CF-8312-4583-9964-1F3B019A1CE8}" destId="{DE156E43-052D-4ED8-9181-45654115B563}" srcOrd="2" destOrd="0" presId="urn:microsoft.com/office/officeart/2008/layout/VerticalCurvedList"/>
    <dgm:cxn modelId="{0A68CB20-6B93-4DE2-9CFD-211FDA36ED15}" type="presParOf" srcId="{503976CF-8312-4583-9964-1F3B019A1CE8}" destId="{090182C1-1380-4D3B-8F5B-56548117B9E1}" srcOrd="3" destOrd="0" presId="urn:microsoft.com/office/officeart/2008/layout/VerticalCurvedList"/>
    <dgm:cxn modelId="{36FB2722-AFA1-4B06-997D-7F30C6AEAB74}" type="presParOf" srcId="{26465FAA-9E98-47A8-9A80-F72338F7A493}" destId="{700F4AB4-2DE7-4740-B080-81006B4D1C68}" srcOrd="1" destOrd="0" presId="urn:microsoft.com/office/officeart/2008/layout/VerticalCurvedList"/>
    <dgm:cxn modelId="{C09CCD45-BD84-4E22-9DD1-9ED92CF68CC9}" type="presParOf" srcId="{26465FAA-9E98-47A8-9A80-F72338F7A493}" destId="{BF22FEB9-E9B3-4E8B-BEDC-7B69B413272D}" srcOrd="2" destOrd="0" presId="urn:microsoft.com/office/officeart/2008/layout/VerticalCurvedList"/>
    <dgm:cxn modelId="{AD1AA00D-F051-44DC-AA24-78F2DAF11125}" type="presParOf" srcId="{BF22FEB9-E9B3-4E8B-BEDC-7B69B413272D}" destId="{A634EEE5-EE56-43E8-9879-A0BDCC331ED6}" srcOrd="0" destOrd="0" presId="urn:microsoft.com/office/officeart/2008/layout/VerticalCurvedList"/>
    <dgm:cxn modelId="{7E32F9F4-691D-4D9C-8537-AE15D4FD4412}" type="presParOf" srcId="{26465FAA-9E98-47A8-9A80-F72338F7A493}" destId="{62ABB024-F7D6-4EB4-8D6F-64AC0D21A9A5}" srcOrd="3" destOrd="0" presId="urn:microsoft.com/office/officeart/2008/layout/VerticalCurvedList"/>
    <dgm:cxn modelId="{7C8837A2-3F72-4342-BFE3-E7842D6BA09F}" type="presParOf" srcId="{26465FAA-9E98-47A8-9A80-F72338F7A493}" destId="{AB352700-F08C-40DD-9A9B-512BF1737BFB}" srcOrd="4" destOrd="0" presId="urn:microsoft.com/office/officeart/2008/layout/VerticalCurvedList"/>
    <dgm:cxn modelId="{B14C5253-3184-427B-8B19-23206652279D}" type="presParOf" srcId="{AB352700-F08C-40DD-9A9B-512BF1737BFB}" destId="{46730584-35F8-4EFD-ACBA-2E9298ABE0A4}" srcOrd="0" destOrd="0" presId="urn:microsoft.com/office/officeart/2008/layout/VerticalCurvedList"/>
    <dgm:cxn modelId="{58ECDE7B-485D-4636-AA1C-62275B34A383}" type="presParOf" srcId="{26465FAA-9E98-47A8-9A80-F72338F7A493}" destId="{B7C92495-C973-4DBB-8C5F-C34C1BE9DE8B}" srcOrd="5" destOrd="0" presId="urn:microsoft.com/office/officeart/2008/layout/VerticalCurvedList"/>
    <dgm:cxn modelId="{E2326DE6-5642-4962-91E7-C973DA520574}" type="presParOf" srcId="{26465FAA-9E98-47A8-9A80-F72338F7A493}" destId="{D5B89CD4-8074-4C7E-9195-4DD1E7EB1E96}" srcOrd="6" destOrd="0" presId="urn:microsoft.com/office/officeart/2008/layout/VerticalCurvedList"/>
    <dgm:cxn modelId="{0B597F06-E6CD-4C56-94C6-77CD17BF3D15}" type="presParOf" srcId="{D5B89CD4-8074-4C7E-9195-4DD1E7EB1E96}" destId="{406589F4-416B-4175-9303-E8F040CC48B8}" srcOrd="0" destOrd="0" presId="urn:microsoft.com/office/officeart/2008/layout/VerticalCurvedList"/>
    <dgm:cxn modelId="{8EC8E0A7-C979-4FAF-AAC0-F33CCB6CA75B}" type="presParOf" srcId="{26465FAA-9E98-47A8-9A80-F72338F7A493}" destId="{C39A6259-F7BC-42A5-A439-B115F42CB72C}" srcOrd="7" destOrd="0" presId="urn:microsoft.com/office/officeart/2008/layout/VerticalCurvedList"/>
    <dgm:cxn modelId="{9E80F8E0-E8A1-48B4-9C90-9DB0A6437C20}" type="presParOf" srcId="{26465FAA-9E98-47A8-9A80-F72338F7A493}" destId="{2C3199AC-160A-41E2-92C6-469B8FCAF879}" srcOrd="8" destOrd="0" presId="urn:microsoft.com/office/officeart/2008/layout/VerticalCurvedList"/>
    <dgm:cxn modelId="{E10BA1F3-D23E-43EC-BDED-635022DE72AE}" type="presParOf" srcId="{2C3199AC-160A-41E2-92C6-469B8FCAF879}" destId="{08C45DA3-0EE8-460B-95FB-9E29684250C5}" srcOrd="0" destOrd="0" presId="urn:microsoft.com/office/officeart/2008/layout/VerticalCurvedList"/>
    <dgm:cxn modelId="{04CB49CC-BE9F-4133-BE81-9A9955FE4820}" type="presParOf" srcId="{26465FAA-9E98-47A8-9A80-F72338F7A493}" destId="{3CE03648-1DB5-4E41-A1EF-682C9399561C}" srcOrd="9" destOrd="0" presId="urn:microsoft.com/office/officeart/2008/layout/VerticalCurvedList"/>
    <dgm:cxn modelId="{91C8AEDA-1D80-40DE-98AA-D39B8FBE011C}" type="presParOf" srcId="{26465FAA-9E98-47A8-9A80-F72338F7A493}" destId="{43FC4630-B565-4D65-A7EF-068A84A9B44D}" srcOrd="10" destOrd="0" presId="urn:microsoft.com/office/officeart/2008/layout/VerticalCurvedList"/>
    <dgm:cxn modelId="{206CB140-0D3E-4A94-972B-35F94BA7BBDD}" type="presParOf" srcId="{43FC4630-B565-4D65-A7EF-068A84A9B44D}" destId="{B36604BA-99A0-460D-A808-7931D508181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5492201" y="0"/>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09471"/>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422400">
            <a:lnSpc>
              <a:spcPct val="100000"/>
            </a:lnSpc>
            <a:spcBef>
              <a:spcPct val="0"/>
            </a:spcBef>
            <a:spcAft>
              <a:spcPts val="0"/>
            </a:spcAft>
            <a:buNone/>
          </a:pPr>
          <a:r>
            <a:rPr lang="zh-TW" altLang="en-US" sz="3200" kern="1200" dirty="0">
              <a:latin typeface="微軟正黑體" panose="020B0604030504040204" pitchFamily="34" charset="-120"/>
              <a:ea typeface="微軟正黑體" panose="020B0604030504040204" pitchFamily="34" charset="-120"/>
            </a:rPr>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7FFCF6-1560-4225-BF05-9FA66BA85687}">
      <dsp:nvSpPr>
        <dsp:cNvPr id="0" name=""/>
        <dsp:cNvSpPr/>
      </dsp:nvSpPr>
      <dsp:spPr>
        <a:xfrm>
          <a:off x="1549220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17909646" y="11945235"/>
        <a:ext cx="5166331" cy="3518668"/>
      </dsp:txXfrm>
    </dsp:sp>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E6327DB5-82EF-4026-9284-E637E5E2E585}">
      <dsp:nvSpPr>
        <dsp:cNvPr id="0" name=""/>
        <dsp:cNvSpPr/>
      </dsp:nvSpPr>
      <dsp:spPr>
        <a:xfrm>
          <a:off x="17506216"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1466850">
            <a:lnSpc>
              <a:spcPct val="90000"/>
            </a:lnSpc>
            <a:spcBef>
              <a:spcPct val="0"/>
            </a:spcBef>
            <a:spcAft>
              <a:spcPct val="15000"/>
            </a:spcAft>
            <a:buNone/>
          </a:pPr>
          <a:endParaRPr lang="zh-TW" altLang="en-US" sz="3300" kern="1200" dirty="0"/>
        </a:p>
        <a:p>
          <a:pPr marL="285750" lvl="1" indent="-285750" algn="ctr" defTabSz="1600200">
            <a:lnSpc>
              <a:spcPct val="90000"/>
            </a:lnSpc>
            <a:spcBef>
              <a:spcPct val="0"/>
            </a:spcBef>
            <a:spcAft>
              <a:spcPct val="1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923661" y="1204590"/>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887682"/>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a:t>
          </a:r>
          <a:r>
            <a:rPr lang="en-US" altLang="zh-TW"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工作</a:t>
          </a: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13218488" y="2862740"/>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zh-TW" altLang="en-US" sz="6500" kern="1200"/>
        </a:p>
      </dsp:txBody>
      <dsp:txXfrm rot="5400000">
        <a:off x="8138807" y="7942421"/>
        <a:ext cx="4768213" cy="4768213"/>
      </dsp:txXfrm>
    </dsp:sp>
    <dsp:sp modelId="{1E93286C-1207-40D8-92DA-D45F072595C5}">
      <dsp:nvSpPr>
        <dsp:cNvPr id="0" name=""/>
        <dsp:cNvSpPr/>
      </dsp:nvSpPr>
      <dsp:spPr>
        <a:xfrm>
          <a:off x="11898645" y="6385083"/>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2940061" y="10589894"/>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285750" lvl="1" indent="-285750" algn="l" defTabSz="2266950">
            <a:lnSpc>
              <a:spcPct val="90000"/>
            </a:lnSpc>
            <a:spcBef>
              <a:spcPct val="0"/>
            </a:spcBef>
            <a:spcAft>
              <a:spcPct val="15000"/>
            </a:spcAft>
            <a:buChar char="•"/>
          </a:pPr>
          <a:endParaRPr lang="zh-TW" altLang="en-US" sz="5100" kern="1200"/>
        </a:p>
      </dsp:txBody>
      <dsp:txXfrm>
        <a:off x="3049532" y="11945235"/>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887682"/>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2862740"/>
        <a:ext cx="4768213" cy="4768213"/>
      </dsp:txXfrm>
    </dsp:sp>
    <dsp:sp modelId="{C6376C05-53D5-45AC-9A6F-63E7F0EBAF11}">
      <dsp:nvSpPr>
        <dsp:cNvPr id="0" name=""/>
        <dsp:cNvSpPr/>
      </dsp:nvSpPr>
      <dsp:spPr>
        <a:xfrm rot="5400000">
          <a:off x="13218488" y="20903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2184097"/>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251A-B9AD-4A49-8900-4CA877584182}">
      <dsp:nvSpPr>
        <dsp:cNvPr id="0" name=""/>
        <dsp:cNvSpPr/>
      </dsp:nvSpPr>
      <dsp:spPr>
        <a:xfrm>
          <a:off x="845036" y="9582883"/>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適用於對特定人反覆或持續為違反其意願且與性或性別有關的跟蹤騷擾行為</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954507" y="10938224"/>
        <a:ext cx="5166331" cy="3518668"/>
      </dsp:txXfrm>
    </dsp:sp>
    <dsp:sp modelId="{637FFCF6-1560-4225-BF05-9FA66BA85687}">
      <dsp:nvSpPr>
        <dsp:cNvPr id="0" name=""/>
        <dsp:cNvSpPr/>
      </dsp:nvSpPr>
      <dsp:spPr>
        <a:xfrm>
          <a:off x="17130632" y="9536636"/>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適用於前二項以外的性</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騷擾情況，為一般性的</a:t>
          </a:r>
          <a:endParaRPr lang="zh-TW" altLang="en-US" sz="3200" kern="1200" dirty="0">
            <a:latin typeface="微軟正黑體" panose="020B0604030504040204" pitchFamily="34" charset="-120"/>
            <a:ea typeface="微軟正黑體" panose="020B0604030504040204" pitchFamily="34" charset="-120"/>
          </a:endParaRPr>
        </a:p>
        <a:p>
          <a:pPr marL="285750" lvl="1" indent="-285750" algn="l" defTabSz="1422400">
            <a:lnSpc>
              <a:spcPct val="90000"/>
            </a:lnSpc>
            <a:spcBef>
              <a:spcPct val="0"/>
            </a:spcBef>
            <a:spcAft>
              <a:spcPct val="15000"/>
            </a:spcAft>
            <a:buNone/>
          </a:pP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防治法規</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a:off x="19548077" y="10891977"/>
        <a:ext cx="5166331" cy="3518668"/>
      </dsp:txXfrm>
    </dsp:sp>
    <dsp:sp modelId="{72945A5E-9602-4B88-AF77-27CFF135A4A4}">
      <dsp:nvSpPr>
        <dsp:cNvPr id="0" name=""/>
        <dsp:cNvSpPr/>
      </dsp:nvSpPr>
      <dsp:spPr>
        <a:xfrm>
          <a:off x="810339" y="1095119"/>
          <a:ext cx="7693247" cy="498348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285750" lvl="1" indent="-285750" algn="l" defTabSz="2266950">
            <a:lnSpc>
              <a:spcPct val="50000"/>
            </a:lnSpc>
            <a:spcBef>
              <a:spcPct val="0"/>
            </a:spcBef>
            <a:spcAft>
              <a:spcPct val="15000"/>
            </a:spcAft>
            <a:buNone/>
          </a:pPr>
          <a:r>
            <a:rPr lang="en-US" sz="5100" b="1" kern="1200" dirty="0">
              <a:solidFill>
                <a:srgbClr val="403C4E"/>
              </a:solidFill>
              <a:latin typeface="微軟正黑體" panose="020B0604030504040204" pitchFamily="34" charset="-120"/>
              <a:ea typeface="微軟正黑體" panose="020B0604030504040204" pitchFamily="34" charset="-120"/>
              <a:cs typeface="Merriweather Bold" pitchFamily="34" charset="-120"/>
            </a:rPr>
            <a:t>  </a:t>
          </a:r>
          <a:endParaRPr lang="zh-TW" altLang="en-US" sz="5100" kern="1200" dirty="0"/>
        </a:p>
        <a:p>
          <a:pPr marL="0" lvl="1" indent="-285750" algn="ctr" defTabSz="1600200">
            <a:lnSpc>
              <a:spcPct val="100000"/>
            </a:lnSpc>
            <a:spcBef>
              <a:spcPct val="0"/>
            </a:spcBef>
            <a:spcAft>
              <a:spcPts val="0"/>
            </a:spcAft>
            <a:buNone/>
          </a:pPr>
          <a:r>
            <a:rPr lang="zh-TW" altLang="en-US" sz="3600" kern="1200" dirty="0"/>
            <a:t>適用於學校場域，當校園性別事件之一方為學校校長、教師、職員、工友或學生，他方為學生的情況。</a:t>
          </a:r>
        </a:p>
        <a:p>
          <a:pPr marL="285750" lvl="1" indent="-285750" algn="l" defTabSz="1778000">
            <a:lnSpc>
              <a:spcPct val="90000"/>
            </a:lnSpc>
            <a:spcBef>
              <a:spcPct val="0"/>
            </a:spcBef>
            <a:spcAft>
              <a:spcPct val="15000"/>
            </a:spcAft>
            <a:buNone/>
          </a:pPr>
          <a:endParaRPr lang="zh-TW" altLang="en-US" sz="4000" kern="1200" dirty="0"/>
        </a:p>
      </dsp:txBody>
      <dsp:txXfrm>
        <a:off x="919810" y="1204590"/>
        <a:ext cx="5166331" cy="3518668"/>
      </dsp:txXfrm>
    </dsp:sp>
    <dsp:sp modelId="{394022D9-D88C-4ADC-9DF6-7601F4AF5FB3}">
      <dsp:nvSpPr>
        <dsp:cNvPr id="0" name=""/>
        <dsp:cNvSpPr/>
      </dsp:nvSpPr>
      <dsp:spPr>
        <a:xfrm>
          <a:off x="6163749" y="19351"/>
          <a:ext cx="6743271" cy="6743271"/>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性別平等教育法</a:t>
          </a:r>
          <a:endParaRPr lang="zh-TW" altLang="en-US" sz="6500" kern="1200" dirty="0"/>
        </a:p>
      </dsp:txBody>
      <dsp:txXfrm>
        <a:off x="8138807" y="1994409"/>
        <a:ext cx="4768213" cy="4768213"/>
      </dsp:txXfrm>
    </dsp:sp>
    <dsp:sp modelId="{C6376C05-53D5-45AC-9A6F-63E7F0EBAF11}">
      <dsp:nvSpPr>
        <dsp:cNvPr id="0" name=""/>
        <dsp:cNvSpPr/>
      </dsp:nvSpPr>
      <dsp:spPr>
        <a:xfrm rot="5400000">
          <a:off x="13218488" y="-1057009"/>
          <a:ext cx="6743271" cy="6743271"/>
        </a:xfrm>
        <a:prstGeom prst="pieWedg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403C4E"/>
              </a:solidFill>
              <a:latin typeface="Microsoft JhengHei Light" panose="020B0304030504040204" pitchFamily="34" charset="-120"/>
              <a:ea typeface="Microsoft JhengHei Light" panose="020B0304030504040204" pitchFamily="34" charset="-120"/>
              <a:cs typeface="Open Sans" pitchFamily="34" charset="-120"/>
            </a:rPr>
            <a:t>  </a:t>
          </a:r>
          <a:r>
            <a:rPr lang="en-US" sz="3200" kern="1200" dirty="0" err="1">
              <a:solidFill>
                <a:srgbClr val="403C4E"/>
              </a:solidFill>
              <a:latin typeface="微軟正黑體" panose="020B0604030504040204" pitchFamily="34" charset="-120"/>
              <a:ea typeface="微軟正黑體" panose="020B0604030504040204" pitchFamily="34" charset="-120"/>
              <a:cs typeface="Open Sans" pitchFamily="34" charset="-120"/>
            </a:rPr>
            <a:t>適用於工作場所，當受雇者執行職務時遭受性騷擾、求職者遭受雇主性騷擾的情況</a:t>
          </a:r>
          <a:r>
            <a:rPr lang="en-US" sz="3200" kern="1200"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zh-TW" altLang="en-US" sz="3200" kern="1200" dirty="0">
            <a:latin typeface="微軟正黑體" panose="020B0604030504040204" pitchFamily="34" charset="-120"/>
            <a:ea typeface="微軟正黑體" panose="020B0604030504040204" pitchFamily="34" charset="-120"/>
          </a:endParaRPr>
        </a:p>
      </dsp:txBody>
      <dsp:txXfrm rot="-5400000">
        <a:off x="13218488" y="918049"/>
        <a:ext cx="4768213" cy="4768213"/>
      </dsp:txXfrm>
    </dsp:sp>
    <dsp:sp modelId="{DC893F26-E384-4894-9E14-EDCE1CA9470E}">
      <dsp:nvSpPr>
        <dsp:cNvPr id="0" name=""/>
        <dsp:cNvSpPr/>
      </dsp:nvSpPr>
      <dsp:spPr>
        <a:xfrm rot="10800000">
          <a:off x="13218488" y="7942421"/>
          <a:ext cx="6743271" cy="6743271"/>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性騷擾防治法</a:t>
          </a:r>
          <a:endParaRPr lang="zh-TW" altLang="en-US" sz="6500" kern="1200" dirty="0">
            <a:latin typeface="微軟正黑體" panose="020B0604030504040204" pitchFamily="34" charset="-120"/>
            <a:ea typeface="微軟正黑體" panose="020B0604030504040204" pitchFamily="34" charset="-120"/>
          </a:endParaRPr>
        </a:p>
      </dsp:txBody>
      <dsp:txXfrm rot="10800000">
        <a:off x="13218488" y="7942421"/>
        <a:ext cx="4768213" cy="4768213"/>
      </dsp:txXfrm>
    </dsp:sp>
    <dsp:sp modelId="{4067E48E-BAE6-4465-BA93-3547734DD54E}">
      <dsp:nvSpPr>
        <dsp:cNvPr id="0" name=""/>
        <dsp:cNvSpPr/>
      </dsp:nvSpPr>
      <dsp:spPr>
        <a:xfrm rot="16200000">
          <a:off x="6163749" y="7942421"/>
          <a:ext cx="6743271" cy="6743271"/>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r>
            <a:rPr lang="en-US" sz="6500" b="1" kern="1200" dirty="0" err="1">
              <a:solidFill>
                <a:srgbClr val="403C4E"/>
              </a:solidFill>
              <a:latin typeface="微軟正黑體" panose="020B0604030504040204" pitchFamily="34" charset="-120"/>
              <a:ea typeface="微軟正黑體" panose="020B0604030504040204" pitchFamily="34" charset="-120"/>
              <a:cs typeface="Merriweather Bold" pitchFamily="34" charset="-120"/>
            </a:rPr>
            <a:t>跟蹤騷擾防制法</a:t>
          </a:r>
          <a:endParaRPr lang="zh-TW" altLang="en-US" sz="6500" kern="1200" dirty="0">
            <a:latin typeface="微軟正黑體" panose="020B0604030504040204" pitchFamily="34" charset="-120"/>
            <a:ea typeface="微軟正黑體" panose="020B0604030504040204" pitchFamily="34" charset="-120"/>
          </a:endParaRPr>
        </a:p>
      </dsp:txBody>
      <dsp:txXfrm rot="5400000">
        <a:off x="8138807" y="7942421"/>
        <a:ext cx="4768213" cy="4768213"/>
      </dsp:txXfrm>
    </dsp:sp>
    <dsp:sp modelId="{1E93286C-1207-40D8-92DA-D45F072595C5}">
      <dsp:nvSpPr>
        <dsp:cNvPr id="0" name=""/>
        <dsp:cNvSpPr/>
      </dsp:nvSpPr>
      <dsp:spPr>
        <a:xfrm>
          <a:off x="11898645" y="4810944"/>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BFA1D6-A225-4259-B693-D05AC3F42BD9}">
      <dsp:nvSpPr>
        <dsp:cNvPr id="0" name=""/>
        <dsp:cNvSpPr/>
      </dsp:nvSpPr>
      <dsp:spPr>
        <a:xfrm rot="10800000">
          <a:off x="11898645" y="7163752"/>
          <a:ext cx="2328219" cy="2024538"/>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E3537-2DFB-4930-9FFD-134776AD1680}">
      <dsp:nvSpPr>
        <dsp:cNvPr id="0" name=""/>
        <dsp:cNvSpPr/>
      </dsp:nvSpPr>
      <dsp:spPr>
        <a:xfrm>
          <a:off x="-6750174" y="-1032152"/>
          <a:ext cx="8033797" cy="8033797"/>
        </a:xfrm>
        <a:prstGeom prst="blockArc">
          <a:avLst>
            <a:gd name="adj1" fmla="val 18900000"/>
            <a:gd name="adj2" fmla="val 2700000"/>
            <a:gd name="adj3" fmla="val 269"/>
          </a:avLst>
        </a:pr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F4AB4-2DE7-4740-B080-81006B4D1C68}">
      <dsp:nvSpPr>
        <dsp:cNvPr id="0" name=""/>
        <dsp:cNvSpPr/>
      </dsp:nvSpPr>
      <dsp:spPr>
        <a:xfrm>
          <a:off x="560617" y="372973"/>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尊重他人</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檢視自己對性別的刻板印象</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372973"/>
        <a:ext cx="12428638" cy="746425"/>
      </dsp:txXfrm>
    </dsp:sp>
    <dsp:sp modelId="{A634EEE5-EE56-43E8-9879-A0BDCC331ED6}">
      <dsp:nvSpPr>
        <dsp:cNvPr id="0" name=""/>
        <dsp:cNvSpPr/>
      </dsp:nvSpPr>
      <dsp:spPr>
        <a:xfrm>
          <a:off x="94101" y="27967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ABB024-F7D6-4EB4-8D6F-64AC0D21A9A5}">
      <dsp:nvSpPr>
        <dsp:cNvPr id="0" name=""/>
        <dsp:cNvSpPr/>
      </dsp:nvSpPr>
      <dsp:spPr>
        <a:xfrm>
          <a:off x="1095483" y="149225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注意言行</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避免對任何性別有所貶抑</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1492253"/>
        <a:ext cx="11893772" cy="746425"/>
      </dsp:txXfrm>
    </dsp:sp>
    <dsp:sp modelId="{46730584-35F8-4EFD-ACBA-2E9298ABE0A4}">
      <dsp:nvSpPr>
        <dsp:cNvPr id="0" name=""/>
        <dsp:cNvSpPr/>
      </dsp:nvSpPr>
      <dsp:spPr>
        <a:xfrm>
          <a:off x="628967" y="139895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7C92495-C973-4DBB-8C5F-C34C1BE9DE8B}">
      <dsp:nvSpPr>
        <dsp:cNvPr id="0" name=""/>
        <dsp:cNvSpPr/>
      </dsp:nvSpPr>
      <dsp:spPr>
        <a:xfrm>
          <a:off x="1259644" y="2611533"/>
          <a:ext cx="11729611"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尊重身體自主權</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碰觸他人身體應先徵詢同意</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259644" y="2611533"/>
        <a:ext cx="11729611" cy="746425"/>
      </dsp:txXfrm>
    </dsp:sp>
    <dsp:sp modelId="{406589F4-416B-4175-9303-E8F040CC48B8}">
      <dsp:nvSpPr>
        <dsp:cNvPr id="0" name=""/>
        <dsp:cNvSpPr/>
      </dsp:nvSpPr>
      <dsp:spPr>
        <a:xfrm>
          <a:off x="793128" y="2518230"/>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9A6259-F7BC-42A5-A439-B115F42CB72C}">
      <dsp:nvSpPr>
        <dsp:cNvPr id="0" name=""/>
        <dsp:cNvSpPr/>
      </dsp:nvSpPr>
      <dsp:spPr>
        <a:xfrm>
          <a:off x="1095483" y="3730813"/>
          <a:ext cx="11893772"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意識權力差異</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存有權力差異關係，更應嚴守專業倫理及人際分際</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1095483" y="3730813"/>
        <a:ext cx="11893772" cy="746425"/>
      </dsp:txXfrm>
    </dsp:sp>
    <dsp:sp modelId="{08C45DA3-0EE8-460B-95FB-9E29684250C5}">
      <dsp:nvSpPr>
        <dsp:cNvPr id="0" name=""/>
        <dsp:cNvSpPr/>
      </dsp:nvSpPr>
      <dsp:spPr>
        <a:xfrm>
          <a:off x="628967" y="363750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E03648-1DB5-4E41-A1EF-682C9399561C}">
      <dsp:nvSpPr>
        <dsp:cNvPr id="0" name=""/>
        <dsp:cNvSpPr/>
      </dsp:nvSpPr>
      <dsp:spPr>
        <a:xfrm>
          <a:off x="560617" y="4850092"/>
          <a:ext cx="12428638" cy="74642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475" tIns="73660" rIns="73660" bIns="73660" numCol="1" spcCol="1270" anchor="ctr" anchorCtr="0">
          <a:noAutofit/>
        </a:bodyPr>
        <a:lstStyle/>
        <a:p>
          <a:pPr marL="0" lvl="0" indent="0" algn="l" defTabSz="1289050">
            <a:lnSpc>
              <a:spcPct val="90000"/>
            </a:lnSpc>
            <a:spcBef>
              <a:spcPct val="0"/>
            </a:spcBef>
            <a:spcAft>
              <a:spcPct val="35000"/>
            </a:spcAft>
            <a:buNone/>
          </a:pPr>
          <a:r>
            <a:rPr lang="en-US" sz="2900" b="1" kern="1200" dirty="0" err="1">
              <a:solidFill>
                <a:schemeClr val="bg1"/>
              </a:solidFill>
              <a:latin typeface="微軟正黑體" panose="020B0604030504040204" pitchFamily="34" charset="-120"/>
              <a:ea typeface="微軟正黑體" panose="020B0604030504040204" pitchFamily="34" charset="-120"/>
              <a:cs typeface="Merriweather Bold" pitchFamily="34" charset="-120"/>
            </a:rPr>
            <a:t>當有疑慮時</a:t>
          </a:r>
          <a:r>
            <a:rPr lang="zh-TW" altLang="en-US" sz="2900" b="1" kern="1200" dirty="0">
              <a:solidFill>
                <a:schemeClr val="bg1"/>
              </a:solidFill>
              <a:latin typeface="微軟正黑體" panose="020B0604030504040204" pitchFamily="34" charset="-120"/>
              <a:ea typeface="微軟正黑體" panose="020B0604030504040204" pitchFamily="34" charset="-120"/>
              <a:cs typeface="Merriweather Bold" pitchFamily="34" charset="-120"/>
            </a:rPr>
            <a:t>，</a:t>
          </a:r>
          <a:r>
            <a:rPr lang="en-US" sz="2900" b="1" kern="1200" dirty="0" err="1">
              <a:solidFill>
                <a:schemeClr val="bg1"/>
              </a:solidFill>
              <a:latin typeface="微軟正黑體" panose="020B0604030504040204" pitchFamily="34" charset="-120"/>
              <a:ea typeface="微軟正黑體" panose="020B0604030504040204" pitchFamily="34" charset="-120"/>
              <a:cs typeface="Open Sans" pitchFamily="34" charset="-120"/>
            </a:rPr>
            <a:t>先不要說或不要做</a:t>
          </a:r>
          <a:endParaRPr lang="zh-TW" altLang="en-US" sz="2900" b="1" kern="1200" dirty="0">
            <a:solidFill>
              <a:schemeClr val="bg1"/>
            </a:solidFill>
            <a:latin typeface="微軟正黑體" panose="020B0604030504040204" pitchFamily="34" charset="-120"/>
            <a:ea typeface="微軟正黑體" panose="020B0604030504040204" pitchFamily="34" charset="-120"/>
          </a:endParaRPr>
        </a:p>
      </dsp:txBody>
      <dsp:txXfrm>
        <a:off x="560617" y="4850092"/>
        <a:ext cx="12428638" cy="746425"/>
      </dsp:txXfrm>
    </dsp:sp>
    <dsp:sp modelId="{B36604BA-99A0-460D-A808-7931D5081813}">
      <dsp:nvSpPr>
        <dsp:cNvPr id="0" name=""/>
        <dsp:cNvSpPr/>
      </dsp:nvSpPr>
      <dsp:spPr>
        <a:xfrm>
          <a:off x="94101" y="4756789"/>
          <a:ext cx="933031" cy="933031"/>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496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90095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6030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3874973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823325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916705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4581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691622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s://www.dgpa.gov.tw/uploads/site/files/202011/07cd1723-e4c3-4ce5-8511-f06bc986ee4a.pdf" TargetMode="External"/><Relationship Id="rId2" Type="http://schemas.openxmlformats.org/officeDocument/2006/relationships/image" Target="../media/image22.png"/><Relationship Id="rId1" Type="http://schemas.openxmlformats.org/officeDocument/2006/relationships/slideLayout" Target="../slideLayouts/slideLayout10.xml"/><Relationship Id="rId5" Type="http://schemas.openxmlformats.org/officeDocument/2006/relationships/hyperlink" Target="https://www.skyman.url.tw/law-file/L1010-2.pdf" TargetMode="External"/><Relationship Id="rId4" Type="http://schemas.openxmlformats.org/officeDocument/2006/relationships/hyperlink" Target="https://www.dgpa.gov.tw/uploads/dgpa/files/202405/5fc05681-73c3-4819-83f2-acb2711ae26f.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793790" y="2047994"/>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性騷擾防治教育</a:t>
            </a:r>
            <a:endParaRPr lang="en-US" sz="4450" dirty="0"/>
          </a:p>
        </p:txBody>
      </p:sp>
      <p:sp>
        <p:nvSpPr>
          <p:cNvPr id="4" name="Text 1"/>
          <p:cNvSpPr/>
          <p:nvPr/>
        </p:nvSpPr>
        <p:spPr>
          <a:xfrm>
            <a:off x="793790" y="3096935"/>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性騷擾是一種違反他人意願且與性或性別有關的行為，不僅侵犯個人尊嚴，也破壞工作與學習環境。本簡報將介紹性騷擾的各種形式、防治措施及申訴管道，幫助您了解如何保護自己和他人，共同營造一個安全、友善的環境。</a:t>
            </a:r>
            <a:endParaRPr lang="en-US" sz="1750" dirty="0"/>
          </a:p>
        </p:txBody>
      </p:sp>
      <p:sp>
        <p:nvSpPr>
          <p:cNvPr id="5" name="Text 2"/>
          <p:cNvSpPr/>
          <p:nvPr/>
        </p:nvSpPr>
        <p:spPr>
          <a:xfrm>
            <a:off x="793790" y="4440793"/>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我們將從性騷擾防治三法的介紹開始，探討各種性騷擾的態樣，並提供實用的防治措施和申訴管道，最後分享一些真實案例，幫助您更全面地理解性騷擾防治的重要性。</a:t>
            </a:r>
            <a:endParaRPr lang="en-US" sz="1750" dirty="0"/>
          </a:p>
        </p:txBody>
      </p:sp>
      <p:sp>
        <p:nvSpPr>
          <p:cNvPr id="6" name="Shape 3"/>
          <p:cNvSpPr/>
          <p:nvPr/>
        </p:nvSpPr>
        <p:spPr>
          <a:xfrm>
            <a:off x="793790" y="5801558"/>
            <a:ext cx="362903" cy="362903"/>
          </a:xfrm>
          <a:prstGeom prst="roundRect">
            <a:avLst>
              <a:gd name="adj" fmla="val 25194296"/>
            </a:avLst>
          </a:prstGeom>
          <a:noFill/>
          <a:ln w="7620">
            <a:solidFill>
              <a:srgbClr val="FFFFFF"/>
            </a:solidFill>
            <a:prstDash val="solid"/>
          </a:ln>
        </p:spPr>
      </p:sp>
      <p:sp>
        <p:nvSpPr>
          <p:cNvPr id="8" name="Text 4"/>
          <p:cNvSpPr/>
          <p:nvPr/>
        </p:nvSpPr>
        <p:spPr>
          <a:xfrm>
            <a:off x="1270040" y="5784652"/>
            <a:ext cx="2057281" cy="396835"/>
          </a:xfrm>
          <a:prstGeom prst="rect">
            <a:avLst/>
          </a:prstGeom>
          <a:noFill/>
          <a:ln/>
        </p:spPr>
        <p:txBody>
          <a:bodyPr wrap="none" lIns="0" tIns="0" rIns="0" bIns="0" rtlCol="0" anchor="t"/>
          <a:lstStyle/>
          <a:p>
            <a:pPr marL="0" indent="0" algn="l">
              <a:lnSpc>
                <a:spcPts val="3100"/>
              </a:lnSpc>
              <a:buNone/>
            </a:pPr>
            <a:r>
              <a:rPr lang="zh-TW" altLang="en-US" sz="2200" b="1" dirty="0">
                <a:solidFill>
                  <a:srgbClr val="403C4E"/>
                </a:solidFill>
                <a:latin typeface="Open Sans Bold" pitchFamily="34" charset="0"/>
                <a:ea typeface="Open Sans Bold" pitchFamily="34" charset="-122"/>
                <a:cs typeface="Open Sans Bold" pitchFamily="34" charset="-120"/>
              </a:rPr>
              <a:t>主講</a:t>
            </a:r>
            <a:r>
              <a:rPr lang="en-US" sz="2200" b="1" dirty="0">
                <a:solidFill>
                  <a:srgbClr val="403C4E"/>
                </a:solidFill>
                <a:latin typeface="Open Sans Bold" pitchFamily="34" charset="0"/>
                <a:ea typeface="Open Sans Bold" pitchFamily="34" charset="-122"/>
                <a:cs typeface="Open Sans Bold" pitchFamily="34" charset="-120"/>
              </a:rPr>
              <a:t>人：</a:t>
            </a:r>
            <a:r>
              <a:rPr lang="zh-TW" altLang="en-US" sz="2200" b="1" dirty="0">
                <a:solidFill>
                  <a:srgbClr val="403C4E"/>
                </a:solidFill>
                <a:latin typeface="Open Sans Bold" pitchFamily="34" charset="0"/>
                <a:ea typeface="Open Sans Bold" pitchFamily="34" charset="-122"/>
                <a:cs typeface="Open Sans Bold" pitchFamily="34" charset="-120"/>
              </a:rPr>
              <a:t>蔡 </a:t>
            </a:r>
            <a:r>
              <a:rPr lang="en-US" sz="2200" b="1" dirty="0" err="1">
                <a:solidFill>
                  <a:srgbClr val="403C4E"/>
                </a:solidFill>
                <a:latin typeface="Open Sans Bold" pitchFamily="34" charset="0"/>
                <a:ea typeface="Open Sans Bold" pitchFamily="34" charset="-122"/>
                <a:cs typeface="Open Sans Bold" pitchFamily="34" charset="-120"/>
              </a:rPr>
              <a:t>碩軒</a:t>
            </a:r>
            <a:endParaRPr lang="en-US" sz="2200" dirty="0"/>
          </a:p>
        </p:txBody>
      </p:sp>
      <p:pic>
        <p:nvPicPr>
          <p:cNvPr id="9" name="圖片 8">
            <a:extLst>
              <a:ext uri="{FF2B5EF4-FFF2-40B4-BE49-F238E27FC236}">
                <a16:creationId xmlns:a16="http://schemas.microsoft.com/office/drawing/2014/main" id="{AFE88267-B5CB-4DF8-8868-A7A07729667A}"/>
              </a:ext>
            </a:extLst>
          </p:cNvPr>
          <p:cNvPicPr>
            <a:picLocks noChangeAspect="1"/>
          </p:cNvPicPr>
          <p:nvPr/>
        </p:nvPicPr>
        <p:blipFill>
          <a:blip r:embed="rId3"/>
          <a:stretch>
            <a:fillRect/>
          </a:stretch>
        </p:blipFill>
        <p:spPr>
          <a:xfrm>
            <a:off x="9144000"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07375"/>
            <a:ext cx="5670590" cy="708779"/>
          </a:xfrm>
          <a:prstGeom prst="rect">
            <a:avLst/>
          </a:prstGeom>
          <a:noFill/>
          <a:ln/>
        </p:spPr>
        <p:txBody>
          <a:bodyPr wrap="none" lIns="0" tIns="0" rIns="0" bIns="0" rtlCol="0" anchor="t"/>
          <a:lstStyle/>
          <a:p>
            <a:pPr marL="0" indent="0" algn="l">
              <a:lnSpc>
                <a:spcPts val="55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常見的性騷擾態樣</a:t>
            </a:r>
            <a:endParaRPr lang="en-US" sz="4000" dirty="0">
              <a:latin typeface="微軟正黑體" panose="020B0604030504040204" pitchFamily="34" charset="-120"/>
              <a:ea typeface="微軟正黑體" panose="020B0604030504040204" pitchFamily="34" charset="-120"/>
            </a:endParaRPr>
          </a:p>
        </p:txBody>
      </p:sp>
      <p:sp>
        <p:nvSpPr>
          <p:cNvPr id="4" name="Shape 1"/>
          <p:cNvSpPr/>
          <p:nvPr/>
        </p:nvSpPr>
        <p:spPr>
          <a:xfrm>
            <a:off x="793790" y="1956315"/>
            <a:ext cx="3664863" cy="3150551"/>
          </a:xfrm>
          <a:prstGeom prst="roundRect">
            <a:avLst>
              <a:gd name="adj" fmla="val 3249"/>
            </a:avLst>
          </a:prstGeom>
          <a:solidFill>
            <a:srgbClr val="FFD8CC"/>
          </a:solidFill>
          <a:ln w="7620">
            <a:solidFill>
              <a:srgbClr val="E5BEB2"/>
            </a:solidFill>
            <a:prstDash val="solid"/>
          </a:ln>
        </p:spPr>
      </p:sp>
      <p:sp>
        <p:nvSpPr>
          <p:cNvPr id="5" name="Text 2"/>
          <p:cNvSpPr/>
          <p:nvPr/>
        </p:nvSpPr>
        <p:spPr>
          <a:xfrm>
            <a:off x="1028224"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肢體接觸型</a:t>
            </a:r>
            <a:endParaRPr lang="en-US" sz="2200" dirty="0"/>
          </a:p>
        </p:txBody>
      </p:sp>
      <p:sp>
        <p:nvSpPr>
          <p:cNvPr id="6" name="Text 3"/>
          <p:cNvSpPr/>
          <p:nvPr/>
        </p:nvSpPr>
        <p:spPr>
          <a:xfrm>
            <a:off x="1028224"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不適當的凝視、觸摸、擁抱或親吻</a:t>
            </a:r>
            <a:endParaRPr lang="en-US" sz="1750" dirty="0"/>
          </a:p>
        </p:txBody>
      </p:sp>
      <p:sp>
        <p:nvSpPr>
          <p:cNvPr id="7" name="Text 4"/>
          <p:cNvSpPr/>
          <p:nvPr/>
        </p:nvSpPr>
        <p:spPr>
          <a:xfrm>
            <a:off x="1028224" y="3486269"/>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撫摸他人手臂、肩膀或其他身體部位</a:t>
            </a:r>
            <a:endParaRPr lang="en-US" sz="1750" dirty="0"/>
          </a:p>
        </p:txBody>
      </p:sp>
      <p:sp>
        <p:nvSpPr>
          <p:cNvPr id="8" name="Text 5"/>
          <p:cNvSpPr/>
          <p:nvPr/>
        </p:nvSpPr>
        <p:spPr>
          <a:xfrm>
            <a:off x="1028224" y="4291370"/>
            <a:ext cx="3195995" cy="362903"/>
          </a:xfrm>
          <a:prstGeom prst="rect">
            <a:avLst/>
          </a:prstGeom>
          <a:noFill/>
          <a:ln/>
        </p:spPr>
        <p:txBody>
          <a:bodyPr wrap="square" lIns="0" tIns="0" rIns="0" bIns="0" rtlCol="0" anchor="t"/>
          <a:lstStyle/>
          <a:p>
            <a:pPr marL="342900" indent="-342900" algn="l">
              <a:lnSpc>
                <a:spcPts val="2850"/>
              </a:lnSpc>
              <a:buSzPct val="100000"/>
              <a:buChar char="•"/>
            </a:pPr>
            <a:r>
              <a:rPr lang="en-US" sz="1750" dirty="0" err="1">
                <a:solidFill>
                  <a:srgbClr val="403C4E"/>
                </a:solidFill>
                <a:latin typeface="Open Sans" pitchFamily="34" charset="0"/>
                <a:ea typeface="Open Sans" pitchFamily="34" charset="-122"/>
                <a:cs typeface="Open Sans" pitchFamily="34" charset="-120"/>
              </a:rPr>
              <a:t>強行使他人對自己身體為之</a:t>
            </a:r>
            <a:r>
              <a:rPr lang="zh-TW" altLang="en-US" sz="1750" dirty="0">
                <a:solidFill>
                  <a:srgbClr val="403C4E"/>
                </a:solidFill>
                <a:latin typeface="Open Sans" pitchFamily="34" charset="0"/>
                <a:ea typeface="Open Sans" pitchFamily="34" charset="-122"/>
                <a:cs typeface="Open Sans" pitchFamily="34" charset="-120"/>
              </a:rPr>
              <a:t>亦同</a:t>
            </a:r>
            <a:endParaRPr lang="en-US" sz="1750" dirty="0"/>
          </a:p>
        </p:txBody>
      </p:sp>
      <p:sp>
        <p:nvSpPr>
          <p:cNvPr id="9" name="Shape 6"/>
          <p:cNvSpPr/>
          <p:nvPr/>
        </p:nvSpPr>
        <p:spPr>
          <a:xfrm>
            <a:off x="4685467" y="1956316"/>
            <a:ext cx="3664863" cy="3150550"/>
          </a:xfrm>
          <a:prstGeom prst="roundRect">
            <a:avLst>
              <a:gd name="adj" fmla="val 3249"/>
            </a:avLst>
          </a:prstGeom>
          <a:solidFill>
            <a:srgbClr val="FFD8CC"/>
          </a:solidFill>
          <a:ln w="7620">
            <a:solidFill>
              <a:srgbClr val="E5BEB2"/>
            </a:solidFill>
            <a:prstDash val="solid"/>
          </a:ln>
        </p:spPr>
      </p:sp>
      <p:sp>
        <p:nvSpPr>
          <p:cNvPr id="10" name="Text 7"/>
          <p:cNvSpPr/>
          <p:nvPr/>
        </p:nvSpPr>
        <p:spPr>
          <a:xfrm>
            <a:off x="4919901" y="2190750"/>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言語騷擾型</a:t>
            </a:r>
            <a:endParaRPr lang="en-US" sz="2200" dirty="0"/>
          </a:p>
        </p:txBody>
      </p:sp>
      <p:sp>
        <p:nvSpPr>
          <p:cNvPr id="11" name="Text 8"/>
          <p:cNvSpPr/>
          <p:nvPr/>
        </p:nvSpPr>
        <p:spPr>
          <a:xfrm>
            <a:off x="4919901" y="2681168"/>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講述黃色笑話或帶有性意味的言論</a:t>
            </a:r>
            <a:endParaRPr lang="en-US" sz="1750" dirty="0"/>
          </a:p>
        </p:txBody>
      </p:sp>
      <p:sp>
        <p:nvSpPr>
          <p:cNvPr id="12" name="Text 9"/>
          <p:cNvSpPr/>
          <p:nvPr/>
        </p:nvSpPr>
        <p:spPr>
          <a:xfrm>
            <a:off x="4919901" y="3486269"/>
            <a:ext cx="319599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評論或嘲笑他人身材、外表</a:t>
            </a:r>
            <a:endParaRPr lang="en-US" sz="1750" dirty="0"/>
          </a:p>
        </p:txBody>
      </p:sp>
      <p:sp>
        <p:nvSpPr>
          <p:cNvPr id="13" name="Text 10"/>
          <p:cNvSpPr/>
          <p:nvPr/>
        </p:nvSpPr>
        <p:spPr>
          <a:xfrm>
            <a:off x="4919901" y="3928467"/>
            <a:ext cx="319599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以性別刻板印象貶低他人能力</a:t>
            </a:r>
            <a:endParaRPr lang="en-US" sz="1750" dirty="0"/>
          </a:p>
        </p:txBody>
      </p:sp>
      <p:sp>
        <p:nvSpPr>
          <p:cNvPr id="14" name="Shape 11"/>
          <p:cNvSpPr/>
          <p:nvPr/>
        </p:nvSpPr>
        <p:spPr>
          <a:xfrm>
            <a:off x="793790" y="5341300"/>
            <a:ext cx="7556421" cy="2206585"/>
          </a:xfrm>
          <a:prstGeom prst="roundRect">
            <a:avLst>
              <a:gd name="adj" fmla="val 4317"/>
            </a:avLst>
          </a:prstGeom>
          <a:solidFill>
            <a:srgbClr val="FFD8CC"/>
          </a:solidFill>
          <a:ln w="7620">
            <a:solidFill>
              <a:srgbClr val="E5BEB2"/>
            </a:solidFill>
            <a:prstDash val="solid"/>
          </a:ln>
        </p:spPr>
      </p:sp>
      <p:sp>
        <p:nvSpPr>
          <p:cNvPr id="15" name="Text 12"/>
          <p:cNvSpPr/>
          <p:nvPr/>
        </p:nvSpPr>
        <p:spPr>
          <a:xfrm>
            <a:off x="1028224" y="557573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視覺/環境型</a:t>
            </a:r>
            <a:endParaRPr lang="en-US" sz="2200" dirty="0"/>
          </a:p>
        </p:txBody>
      </p:sp>
      <p:sp>
        <p:nvSpPr>
          <p:cNvPr id="16" name="Text 13"/>
          <p:cNvSpPr/>
          <p:nvPr/>
        </p:nvSpPr>
        <p:spPr>
          <a:xfrm>
            <a:off x="1028224" y="6066153"/>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展示或傳播具性意味的圖片、影片</a:t>
            </a:r>
            <a:endParaRPr lang="en-US" sz="1750" dirty="0"/>
          </a:p>
        </p:txBody>
      </p:sp>
      <p:sp>
        <p:nvSpPr>
          <p:cNvPr id="17" name="Text 14"/>
          <p:cNvSpPr/>
          <p:nvPr/>
        </p:nvSpPr>
        <p:spPr>
          <a:xfrm>
            <a:off x="1028224" y="6508351"/>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偷拍他人隱私部位或如廁畫面</a:t>
            </a:r>
            <a:endParaRPr lang="en-US" sz="1750" dirty="0"/>
          </a:p>
        </p:txBody>
      </p:sp>
      <p:sp>
        <p:nvSpPr>
          <p:cNvPr id="18" name="Text 15"/>
          <p:cNvSpPr/>
          <p:nvPr/>
        </p:nvSpPr>
        <p:spPr>
          <a:xfrm>
            <a:off x="1028224" y="6950549"/>
            <a:ext cx="7087553"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反覆或持續違反意願的跟隨或追求</a:t>
            </a:r>
            <a:endParaRPr lang="en-US" sz="1750" dirty="0"/>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33862" y="577215"/>
            <a:ext cx="4624864" cy="578048"/>
          </a:xfrm>
          <a:prstGeom prst="rect">
            <a:avLst/>
          </a:prstGeom>
          <a:noFill/>
          <a:ln/>
        </p:spPr>
        <p:txBody>
          <a:bodyPr wrap="none" lIns="0" tIns="0" rIns="0" bIns="0" rtlCol="0" anchor="t"/>
          <a:lstStyle/>
          <a:p>
            <a:pPr marL="0" indent="0" algn="l">
              <a:lnSpc>
                <a:spcPts val="45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性騷擾案例分析</a:t>
            </a:r>
            <a:endParaRPr lang="en-US" sz="3600" dirty="0">
              <a:latin typeface="微軟正黑體" panose="020B0604030504040204" pitchFamily="34" charset="-120"/>
              <a:ea typeface="微軟正黑體" panose="020B0604030504040204" pitchFamily="34" charset="-120"/>
            </a:endParaRPr>
          </a:p>
        </p:txBody>
      </p:sp>
      <p:sp>
        <p:nvSpPr>
          <p:cNvPr id="4" name="Shape 1"/>
          <p:cNvSpPr/>
          <p:nvPr/>
        </p:nvSpPr>
        <p:spPr>
          <a:xfrm>
            <a:off x="6341983" y="1432679"/>
            <a:ext cx="22860" cy="6219706"/>
          </a:xfrm>
          <a:prstGeom prst="roundRect">
            <a:avLst>
              <a:gd name="adj" fmla="val 339890"/>
            </a:avLst>
          </a:prstGeom>
          <a:solidFill>
            <a:srgbClr val="E5BEB2"/>
          </a:solidFill>
          <a:ln/>
        </p:spPr>
      </p:sp>
      <p:sp>
        <p:nvSpPr>
          <p:cNvPr id="5" name="Shape 2"/>
          <p:cNvSpPr/>
          <p:nvPr/>
        </p:nvSpPr>
        <p:spPr>
          <a:xfrm>
            <a:off x="6527244" y="1629370"/>
            <a:ext cx="554950" cy="22860"/>
          </a:xfrm>
          <a:prstGeom prst="roundRect">
            <a:avLst>
              <a:gd name="adj" fmla="val 339890"/>
            </a:avLst>
          </a:prstGeom>
          <a:solidFill>
            <a:srgbClr val="E5BEB2"/>
          </a:solidFill>
          <a:ln/>
        </p:spPr>
      </p:sp>
      <p:sp>
        <p:nvSpPr>
          <p:cNvPr id="6" name="Shape 3"/>
          <p:cNvSpPr/>
          <p:nvPr/>
        </p:nvSpPr>
        <p:spPr>
          <a:xfrm>
            <a:off x="6133862" y="1432679"/>
            <a:ext cx="416243" cy="416243"/>
          </a:xfrm>
          <a:prstGeom prst="roundRect">
            <a:avLst>
              <a:gd name="adj" fmla="val 18667"/>
            </a:avLst>
          </a:prstGeom>
          <a:solidFill>
            <a:srgbClr val="FFD8CC"/>
          </a:solidFill>
          <a:ln w="7620">
            <a:solidFill>
              <a:srgbClr val="E5BEB2"/>
            </a:solidFill>
            <a:prstDash val="solid"/>
          </a:ln>
        </p:spPr>
      </p:sp>
      <p:pic>
        <p:nvPicPr>
          <p:cNvPr id="7" name="Image 1" descr="preencoded.png"/>
          <p:cNvPicPr>
            <a:picLocks noChangeAspect="1"/>
          </p:cNvPicPr>
          <p:nvPr/>
        </p:nvPicPr>
        <p:blipFill>
          <a:blip r:embed="rId4"/>
          <a:stretch>
            <a:fillRect/>
          </a:stretch>
        </p:blipFill>
        <p:spPr>
          <a:xfrm>
            <a:off x="6203275" y="1467386"/>
            <a:ext cx="277416" cy="346829"/>
          </a:xfrm>
          <a:prstGeom prst="rect">
            <a:avLst/>
          </a:prstGeom>
        </p:spPr>
      </p:pic>
      <p:sp>
        <p:nvSpPr>
          <p:cNvPr id="8" name="Text 4"/>
          <p:cNvSpPr/>
          <p:nvPr/>
        </p:nvSpPr>
        <p:spPr>
          <a:xfrm>
            <a:off x="7266861" y="1496258"/>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毛手毛腳案例</a:t>
            </a:r>
            <a:endParaRPr lang="en-US" sz="2400" dirty="0">
              <a:latin typeface="微軟正黑體" panose="020B0604030504040204" pitchFamily="34" charset="-120"/>
              <a:ea typeface="微軟正黑體" panose="020B0604030504040204" pitchFamily="34" charset="-120"/>
            </a:endParaRPr>
          </a:p>
        </p:txBody>
      </p:sp>
      <p:sp>
        <p:nvSpPr>
          <p:cNvPr id="9" name="Text 5"/>
          <p:cNvSpPr/>
          <p:nvPr/>
        </p:nvSpPr>
        <p:spPr>
          <a:xfrm>
            <a:off x="7266861" y="1896189"/>
            <a:ext cx="6716078" cy="887968"/>
          </a:xfrm>
          <a:prstGeom prst="rect">
            <a:avLst/>
          </a:prstGeom>
          <a:noFill/>
          <a:ln/>
        </p:spPr>
        <p:txBody>
          <a:bodyPr wrap="square" lIns="0" tIns="0" rIns="0" bIns="0" rtlCol="0" anchor="t"/>
          <a:lstStyle/>
          <a:p>
            <a:pPr marL="0" indent="0" algn="l">
              <a:lnSpc>
                <a:spcPts val="2300"/>
              </a:lnSpc>
              <a:buNone/>
            </a:pP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校園新進年輕教師</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A</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，因其年紀與校內學生差距較小，平時與學生互動多有較親近之肢體接觸，如勾肩、拍背、撫摸等，身為同性的</a:t>
            </a:r>
            <a:r>
              <a:rPr lang="en-US" altLang="zh-TW" dirty="0">
                <a:solidFill>
                  <a:srgbClr val="403C4E"/>
                </a:solidFill>
                <a:latin typeface="微軟正黑體" panose="020B0604030504040204" pitchFamily="34" charset="-120"/>
                <a:ea typeface="微軟正黑體" panose="020B0604030504040204" pitchFamily="34" charset="-120"/>
                <a:cs typeface="Open Sans" pitchFamily="34" charset="-120"/>
              </a:rPr>
              <a:t>B</a:t>
            </a:r>
            <a:r>
              <a:rPr lang="zh-TW" altLang="en-US" dirty="0">
                <a:solidFill>
                  <a:srgbClr val="403C4E"/>
                </a:solidFill>
                <a:latin typeface="微軟正黑體" panose="020B0604030504040204" pitchFamily="34" charset="-120"/>
                <a:ea typeface="微軟正黑體" panose="020B0604030504040204" pitchFamily="34" charset="-120"/>
                <a:cs typeface="Open Sans" pitchFamily="34" charset="-120"/>
              </a:rPr>
              <a:t>生被碰觸時感到不舒服</a:t>
            </a: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dirty="0">
              <a:latin typeface="微軟正黑體" panose="020B0604030504040204" pitchFamily="34" charset="-120"/>
              <a:ea typeface="微軟正黑體" panose="020B0604030504040204" pitchFamily="34" charset="-120"/>
            </a:endParaRPr>
          </a:p>
        </p:txBody>
      </p:sp>
      <p:sp>
        <p:nvSpPr>
          <p:cNvPr id="10" name="Shape 6"/>
          <p:cNvSpPr/>
          <p:nvPr/>
        </p:nvSpPr>
        <p:spPr>
          <a:xfrm>
            <a:off x="6527244" y="3879096"/>
            <a:ext cx="554950" cy="22860"/>
          </a:xfrm>
          <a:prstGeom prst="roundRect">
            <a:avLst>
              <a:gd name="adj" fmla="val 339890"/>
            </a:avLst>
          </a:prstGeom>
          <a:solidFill>
            <a:srgbClr val="E5BEB2"/>
          </a:solidFill>
          <a:ln/>
        </p:spPr>
      </p:sp>
      <p:sp>
        <p:nvSpPr>
          <p:cNvPr id="11" name="Shape 7"/>
          <p:cNvSpPr/>
          <p:nvPr/>
        </p:nvSpPr>
        <p:spPr>
          <a:xfrm>
            <a:off x="6133862" y="3682405"/>
            <a:ext cx="416243" cy="416243"/>
          </a:xfrm>
          <a:prstGeom prst="roundRect">
            <a:avLst>
              <a:gd name="adj" fmla="val 18667"/>
            </a:avLst>
          </a:prstGeom>
          <a:solidFill>
            <a:srgbClr val="FFD8CC"/>
          </a:solidFill>
          <a:ln w="7620">
            <a:solidFill>
              <a:srgbClr val="E5BEB2"/>
            </a:solidFill>
            <a:prstDash val="solid"/>
          </a:ln>
        </p:spPr>
      </p:sp>
      <p:pic>
        <p:nvPicPr>
          <p:cNvPr id="12" name="Image 2" descr="preencoded.png"/>
          <p:cNvPicPr>
            <a:picLocks noChangeAspect="1"/>
          </p:cNvPicPr>
          <p:nvPr/>
        </p:nvPicPr>
        <p:blipFill>
          <a:blip r:embed="rId5"/>
          <a:stretch>
            <a:fillRect/>
          </a:stretch>
        </p:blipFill>
        <p:spPr>
          <a:xfrm>
            <a:off x="6203275" y="3727271"/>
            <a:ext cx="277416" cy="346829"/>
          </a:xfrm>
          <a:prstGeom prst="rect">
            <a:avLst/>
          </a:prstGeom>
        </p:spPr>
      </p:pic>
      <p:sp>
        <p:nvSpPr>
          <p:cNvPr id="13" name="Text 8"/>
          <p:cNvSpPr/>
          <p:nvPr/>
        </p:nvSpPr>
        <p:spPr>
          <a:xfrm>
            <a:off x="7266861" y="3745984"/>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言語騷擾案例</a:t>
            </a:r>
            <a:endParaRPr lang="en-US" sz="2400" dirty="0">
              <a:latin typeface="微軟正黑體" panose="020B0604030504040204" pitchFamily="34" charset="-120"/>
              <a:ea typeface="微軟正黑體" panose="020B0604030504040204" pitchFamily="34" charset="-120"/>
            </a:endParaRPr>
          </a:p>
        </p:txBody>
      </p:sp>
      <p:sp>
        <p:nvSpPr>
          <p:cNvPr id="14" name="Text 9"/>
          <p:cNvSpPr/>
          <p:nvPr/>
        </p:nvSpPr>
        <p:spPr>
          <a:xfrm>
            <a:off x="7266861" y="4145915"/>
            <a:ext cx="6716078" cy="591979"/>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B任職單位的大隊長經常對女性同仁開黃腔，會議上也會講黃色笑話，上班時間上色情網站看A片，甚至把劇情說給同事聽，B聽了很不舒服。</a:t>
            </a:r>
            <a:endParaRPr lang="en-US" dirty="0">
              <a:latin typeface="微軟正黑體" panose="020B0604030504040204" pitchFamily="34" charset="-120"/>
              <a:ea typeface="微軟正黑體" panose="020B0604030504040204" pitchFamily="34" charset="-120"/>
            </a:endParaRPr>
          </a:p>
        </p:txBody>
      </p:sp>
      <p:sp>
        <p:nvSpPr>
          <p:cNvPr id="15" name="Shape 10"/>
          <p:cNvSpPr/>
          <p:nvPr/>
        </p:nvSpPr>
        <p:spPr>
          <a:xfrm>
            <a:off x="6527244" y="5934432"/>
            <a:ext cx="554950" cy="22860"/>
          </a:xfrm>
          <a:prstGeom prst="roundRect">
            <a:avLst>
              <a:gd name="adj" fmla="val 339890"/>
            </a:avLst>
          </a:prstGeom>
          <a:solidFill>
            <a:srgbClr val="E5BEB2"/>
          </a:solidFill>
          <a:ln/>
        </p:spPr>
      </p:sp>
      <p:sp>
        <p:nvSpPr>
          <p:cNvPr id="16" name="Shape 11"/>
          <p:cNvSpPr/>
          <p:nvPr/>
        </p:nvSpPr>
        <p:spPr>
          <a:xfrm>
            <a:off x="6133862" y="5747901"/>
            <a:ext cx="416243" cy="416243"/>
          </a:xfrm>
          <a:prstGeom prst="roundRect">
            <a:avLst>
              <a:gd name="adj" fmla="val 18667"/>
            </a:avLst>
          </a:prstGeom>
          <a:solidFill>
            <a:srgbClr val="FFD8CC"/>
          </a:solidFill>
          <a:ln w="7620">
            <a:solidFill>
              <a:srgbClr val="E5BEB2"/>
            </a:solidFill>
            <a:prstDash val="solid"/>
          </a:ln>
        </p:spPr>
      </p:sp>
      <p:pic>
        <p:nvPicPr>
          <p:cNvPr id="17" name="Image 3" descr="preencoded.png"/>
          <p:cNvPicPr>
            <a:picLocks noChangeAspect="1"/>
          </p:cNvPicPr>
          <p:nvPr/>
        </p:nvPicPr>
        <p:blipFill>
          <a:blip r:embed="rId6"/>
          <a:stretch>
            <a:fillRect/>
          </a:stretch>
        </p:blipFill>
        <p:spPr>
          <a:xfrm>
            <a:off x="6203275" y="5772448"/>
            <a:ext cx="277416" cy="346829"/>
          </a:xfrm>
          <a:prstGeom prst="rect">
            <a:avLst/>
          </a:prstGeom>
        </p:spPr>
      </p:pic>
      <p:sp>
        <p:nvSpPr>
          <p:cNvPr id="18" name="Text 12"/>
          <p:cNvSpPr/>
          <p:nvPr/>
        </p:nvSpPr>
        <p:spPr>
          <a:xfrm>
            <a:off x="7266861" y="5801320"/>
            <a:ext cx="2312432" cy="288965"/>
          </a:xfrm>
          <a:prstGeom prst="rect">
            <a:avLst/>
          </a:prstGeom>
          <a:noFill/>
          <a:ln/>
        </p:spPr>
        <p:txBody>
          <a:bodyPr wrap="none" lIns="0" tIns="0" rIns="0" bIns="0" rtlCol="0" anchor="t"/>
          <a:lstStyle/>
          <a:p>
            <a:pPr marL="0" indent="0" algn="l">
              <a:lnSpc>
                <a:spcPts val="2250"/>
              </a:lnSpc>
              <a:buNone/>
            </a:pPr>
            <a:r>
              <a:rPr lang="en-US" sz="24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權勢性騷擾案例</a:t>
            </a:r>
            <a:endParaRPr lang="en-US" sz="2400" dirty="0">
              <a:latin typeface="微軟正黑體" panose="020B0604030504040204" pitchFamily="34" charset="-120"/>
              <a:ea typeface="微軟正黑體" panose="020B0604030504040204" pitchFamily="34" charset="-120"/>
            </a:endParaRPr>
          </a:p>
        </p:txBody>
      </p:sp>
      <p:sp>
        <p:nvSpPr>
          <p:cNvPr id="19" name="Text 13"/>
          <p:cNvSpPr/>
          <p:nvPr/>
        </p:nvSpPr>
        <p:spPr>
          <a:xfrm>
            <a:off x="7266861" y="6201251"/>
            <a:ext cx="6716078" cy="887968"/>
          </a:xfrm>
          <a:prstGeom prst="rect">
            <a:avLst/>
          </a:prstGeom>
          <a:noFill/>
          <a:ln/>
        </p:spPr>
        <p:txBody>
          <a:bodyPr wrap="square" lIns="0" tIns="0" rIns="0" bIns="0" rtlCol="0" anchor="t"/>
          <a:lstStyle/>
          <a:p>
            <a:pPr marL="0" indent="0" algn="l">
              <a:lnSpc>
                <a:spcPts val="2300"/>
              </a:lnSpc>
              <a:buNone/>
            </a:pPr>
            <a:r>
              <a:rPr lang="en-US" dirty="0">
                <a:solidFill>
                  <a:srgbClr val="403C4E"/>
                </a:solidFill>
                <a:latin typeface="微軟正黑體" panose="020B0604030504040204" pitchFamily="34" charset="-120"/>
                <a:ea typeface="微軟正黑體" panose="020B0604030504040204" pitchFamily="34" charset="-120"/>
                <a:cs typeface="Open Sans" pitchFamily="34" charset="-120"/>
              </a:rPr>
              <a:t>A小姐在醫院工作，科主任偶爾會要求A小姐陪同外出、開會及聚餐，某日科主任告訴她，想要追求A小姐，若A小姐願意跟主任交往、當其不公開女友，可在年度考績、升遷考量時打高分。</a:t>
            </a:r>
            <a:endParaRPr lang="en-US"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被害人自我保護措施</a:t>
            </a:r>
            <a:endParaRPr lang="en-US" sz="4000" dirty="0">
              <a:latin typeface="微軟正黑體" panose="020B0604030504040204" pitchFamily="34" charset="-120"/>
              <a:ea typeface="微軟正黑體" panose="020B0604030504040204" pitchFamily="34" charset="-120"/>
            </a:endParaRPr>
          </a:p>
        </p:txBody>
      </p:sp>
      <p:sp>
        <p:nvSpPr>
          <p:cNvPr id="3" name="Shape 1"/>
          <p:cNvSpPr/>
          <p:nvPr/>
        </p:nvSpPr>
        <p:spPr>
          <a:xfrm>
            <a:off x="317122" y="1170761"/>
            <a:ext cx="2306003" cy="1959888"/>
          </a:xfrm>
          <a:prstGeom prst="roundRect">
            <a:avLst>
              <a:gd name="adj" fmla="val 7291"/>
            </a:avLst>
          </a:prstGeom>
          <a:solidFill>
            <a:srgbClr val="FFD8CC"/>
          </a:solidFill>
          <a:ln w="7620">
            <a:solidFill>
              <a:srgbClr val="E5BEB2"/>
            </a:solidFill>
            <a:prstDash val="solid"/>
          </a:ln>
        </p:spPr>
      </p:sp>
      <p:sp>
        <p:nvSpPr>
          <p:cNvPr id="5" name="Text 2"/>
          <p:cNvSpPr/>
          <p:nvPr/>
        </p:nvSpPr>
        <p:spPr>
          <a:xfrm>
            <a:off x="2816185" y="1932291"/>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表明「不願意」</a:t>
            </a:r>
            <a:endParaRPr lang="en-US" sz="3600" dirty="0">
              <a:latin typeface="微軟正黑體" panose="020B0604030504040204" pitchFamily="34" charset="-120"/>
              <a:ea typeface="微軟正黑體" panose="020B0604030504040204" pitchFamily="34" charset="-120"/>
            </a:endParaRPr>
          </a:p>
        </p:txBody>
      </p:sp>
      <p:sp>
        <p:nvSpPr>
          <p:cNvPr id="6" name="Text 3"/>
          <p:cNvSpPr/>
          <p:nvPr/>
        </p:nvSpPr>
        <p:spPr>
          <a:xfrm>
            <a:off x="2816185" y="2374212"/>
            <a:ext cx="2266950"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明確表達自己的不舒服和拒絕，確保自身安全</a:t>
            </a:r>
            <a:endParaRPr lang="en-US" sz="2400" dirty="0">
              <a:latin typeface="微軟正黑體" panose="020B0604030504040204" pitchFamily="34" charset="-120"/>
              <a:ea typeface="微軟正黑體" panose="020B0604030504040204" pitchFamily="34" charset="-120"/>
            </a:endParaRPr>
          </a:p>
        </p:txBody>
      </p:sp>
      <p:sp>
        <p:nvSpPr>
          <p:cNvPr id="7" name="Shape 4"/>
          <p:cNvSpPr/>
          <p:nvPr/>
        </p:nvSpPr>
        <p:spPr>
          <a:xfrm>
            <a:off x="2759512" y="2572603"/>
            <a:ext cx="11417379" cy="7620"/>
          </a:xfrm>
          <a:prstGeom prst="roundRect">
            <a:avLst>
              <a:gd name="adj" fmla="val 625116"/>
            </a:avLst>
          </a:prstGeom>
          <a:solidFill>
            <a:srgbClr val="E5BEB2"/>
          </a:solidFill>
          <a:ln/>
        </p:spPr>
      </p:sp>
      <p:sp>
        <p:nvSpPr>
          <p:cNvPr id="8" name="Shape 5"/>
          <p:cNvSpPr/>
          <p:nvPr/>
        </p:nvSpPr>
        <p:spPr>
          <a:xfrm>
            <a:off x="317122" y="3454888"/>
            <a:ext cx="4612124" cy="1959888"/>
          </a:xfrm>
          <a:prstGeom prst="roundRect">
            <a:avLst>
              <a:gd name="adj" fmla="val 7291"/>
            </a:avLst>
          </a:prstGeom>
          <a:solidFill>
            <a:srgbClr val="FFD8CC"/>
          </a:solidFill>
          <a:ln w="7620">
            <a:solidFill>
              <a:srgbClr val="E5BEB2"/>
            </a:solidFill>
            <a:prstDash val="solid"/>
          </a:ln>
        </p:spPr>
      </p:sp>
      <p:sp>
        <p:nvSpPr>
          <p:cNvPr id="10" name="Text 6"/>
          <p:cNvSpPr/>
          <p:nvPr/>
        </p:nvSpPr>
        <p:spPr>
          <a:xfrm>
            <a:off x="5122307" y="4285864"/>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蒐集證據或記錄</a:t>
            </a:r>
            <a:endParaRPr lang="en-US" sz="3600" dirty="0">
              <a:latin typeface="微軟正黑體" panose="020B0604030504040204" pitchFamily="34" charset="-120"/>
              <a:ea typeface="微軟正黑體" panose="020B0604030504040204" pitchFamily="34" charset="-120"/>
            </a:endParaRPr>
          </a:p>
        </p:txBody>
      </p:sp>
      <p:sp>
        <p:nvSpPr>
          <p:cNvPr id="11" name="Text 7"/>
          <p:cNvSpPr/>
          <p:nvPr/>
        </p:nvSpPr>
        <p:spPr>
          <a:xfrm>
            <a:off x="5122307" y="4750937"/>
            <a:ext cx="4193857" cy="366592"/>
          </a:xfrm>
          <a:prstGeom prst="rect">
            <a:avLst/>
          </a:prstGeom>
          <a:noFill/>
          <a:ln/>
        </p:spPr>
        <p:txBody>
          <a:bodyPr wrap="none" lIns="0" tIns="0" rIns="0" bIns="0" rtlCol="0" anchor="t"/>
          <a:lstStyle/>
          <a:p>
            <a:pPr marL="0" indent="0" algn="l">
              <a:lnSpc>
                <a:spcPts val="1400"/>
              </a:lnSpc>
              <a:buNone/>
            </a:pPr>
            <a:r>
              <a:rPr lang="en-US" sz="2400" dirty="0" err="1">
                <a:solidFill>
                  <a:srgbClr val="403C4E"/>
                </a:solidFill>
                <a:latin typeface="微軟正黑體" panose="020B0604030504040204" pitchFamily="34" charset="-120"/>
                <a:ea typeface="微軟正黑體" panose="020B0604030504040204" pitchFamily="34" charset="-120"/>
                <a:cs typeface="Open Sans" pitchFamily="34" charset="-120"/>
              </a:rPr>
              <a:t>盡量記錄發生性騷擾事件的具體細節</a:t>
            </a:r>
            <a:endParaRPr lang="en-US" sz="2400" dirty="0">
              <a:latin typeface="微軟正黑體" panose="020B0604030504040204" pitchFamily="34" charset="-120"/>
              <a:ea typeface="微軟正黑體" panose="020B0604030504040204" pitchFamily="34" charset="-120"/>
            </a:endParaRPr>
          </a:p>
        </p:txBody>
      </p:sp>
      <p:sp>
        <p:nvSpPr>
          <p:cNvPr id="12" name="Shape 8"/>
          <p:cNvSpPr/>
          <p:nvPr/>
        </p:nvSpPr>
        <p:spPr>
          <a:xfrm>
            <a:off x="5065633" y="4949323"/>
            <a:ext cx="9111258" cy="7620"/>
          </a:xfrm>
          <a:prstGeom prst="roundRect">
            <a:avLst>
              <a:gd name="adj" fmla="val 625116"/>
            </a:avLst>
          </a:prstGeom>
          <a:solidFill>
            <a:srgbClr val="E5BEB2"/>
          </a:solidFill>
          <a:ln/>
        </p:spPr>
      </p:sp>
      <p:sp>
        <p:nvSpPr>
          <p:cNvPr id="13" name="Shape 9"/>
          <p:cNvSpPr/>
          <p:nvPr/>
        </p:nvSpPr>
        <p:spPr>
          <a:xfrm>
            <a:off x="317122" y="5715866"/>
            <a:ext cx="6918365" cy="1959888"/>
          </a:xfrm>
          <a:prstGeom prst="roundRect">
            <a:avLst>
              <a:gd name="adj" fmla="val 7291"/>
            </a:avLst>
          </a:prstGeom>
          <a:solidFill>
            <a:srgbClr val="FFD8CC"/>
          </a:solidFill>
          <a:ln w="7620">
            <a:solidFill>
              <a:srgbClr val="E5BEB2"/>
            </a:solidFill>
            <a:prstDash val="solid"/>
          </a:ln>
        </p:spPr>
      </p:sp>
      <p:sp>
        <p:nvSpPr>
          <p:cNvPr id="15" name="Text 10"/>
          <p:cNvSpPr/>
          <p:nvPr/>
        </p:nvSpPr>
        <p:spPr>
          <a:xfrm>
            <a:off x="7428548" y="6481899"/>
            <a:ext cx="1417558" cy="177165"/>
          </a:xfrm>
          <a:prstGeom prst="rect">
            <a:avLst/>
          </a:prstGeom>
          <a:noFill/>
          <a:ln/>
        </p:spPr>
        <p:txBody>
          <a:bodyPr wrap="none" lIns="0" tIns="0" rIns="0" bIns="0" rtlCol="0" anchor="t"/>
          <a:lstStyle/>
          <a:p>
            <a:pPr marL="0" indent="0" algn="l">
              <a:lnSpc>
                <a:spcPts val="13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尋求協助</a:t>
            </a:r>
            <a:endParaRPr lang="en-US" sz="3600" dirty="0">
              <a:latin typeface="微軟正黑體" panose="020B0604030504040204" pitchFamily="34" charset="-120"/>
              <a:ea typeface="微軟正黑體" panose="020B0604030504040204" pitchFamily="34" charset="-120"/>
            </a:endParaRPr>
          </a:p>
        </p:txBody>
      </p:sp>
      <p:sp>
        <p:nvSpPr>
          <p:cNvPr id="16" name="Text 11"/>
          <p:cNvSpPr/>
          <p:nvPr/>
        </p:nvSpPr>
        <p:spPr>
          <a:xfrm>
            <a:off x="7428548" y="6922405"/>
            <a:ext cx="2153603" cy="181451"/>
          </a:xfrm>
          <a:prstGeom prst="rect">
            <a:avLst/>
          </a:prstGeom>
          <a:noFill/>
          <a:ln/>
        </p:spPr>
        <p:txBody>
          <a:bodyPr wrap="none" lIns="0" tIns="0" rIns="0" bIns="0" rtlCol="0" anchor="t"/>
          <a:lstStyle/>
          <a:p>
            <a:pPr marL="0" indent="0" algn="l">
              <a:lnSpc>
                <a:spcPts val="14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向服務機關提出申訴，或尋求心理諮商協助</a:t>
            </a:r>
            <a:endParaRPr lang="en-US" sz="2400" dirty="0">
              <a:latin typeface="微軟正黑體" panose="020B0604030504040204" pitchFamily="34" charset="-120"/>
              <a:ea typeface="微軟正黑體" panose="020B0604030504040204" pitchFamily="34" charset="-120"/>
            </a:endParaRPr>
          </a:p>
        </p:txBody>
      </p:sp>
      <p:sp>
        <p:nvSpPr>
          <p:cNvPr id="18" name="Shape 8">
            <a:extLst>
              <a:ext uri="{FF2B5EF4-FFF2-40B4-BE49-F238E27FC236}">
                <a16:creationId xmlns:a16="http://schemas.microsoft.com/office/drawing/2014/main" id="{DAFE8A2F-3A67-4834-9AC3-9A375242138B}"/>
              </a:ext>
            </a:extLst>
          </p:cNvPr>
          <p:cNvSpPr/>
          <p:nvPr/>
        </p:nvSpPr>
        <p:spPr>
          <a:xfrm>
            <a:off x="7394304" y="7149979"/>
            <a:ext cx="6779998" cy="7620"/>
          </a:xfrm>
          <a:prstGeom prst="roundRect">
            <a:avLst>
              <a:gd name="adj" fmla="val 625116"/>
            </a:avLst>
          </a:prstGeom>
          <a:solidFill>
            <a:srgbClr val="E5BEB2"/>
          </a:solidFill>
          <a:ln/>
        </p:spPr>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F0BAF4A7-304A-4F38-8F98-AB84DA44CD50}"/>
              </a:ext>
            </a:extLst>
          </p:cNvPr>
          <p:cNvPicPr>
            <a:picLocks noChangeAspect="1"/>
          </p:cNvPicPr>
          <p:nvPr/>
        </p:nvPicPr>
        <p:blipFill>
          <a:blip r:embed="rId2"/>
          <a:stretch>
            <a:fillRect/>
          </a:stretch>
        </p:blipFill>
        <p:spPr>
          <a:xfrm>
            <a:off x="0" y="13715"/>
            <a:ext cx="14630400" cy="8202170"/>
          </a:xfrm>
          <a:prstGeom prst="rect">
            <a:avLst/>
          </a:prstGeom>
        </p:spPr>
      </p:pic>
      <p:sp>
        <p:nvSpPr>
          <p:cNvPr id="4" name="Text 0">
            <a:extLst>
              <a:ext uri="{FF2B5EF4-FFF2-40B4-BE49-F238E27FC236}">
                <a16:creationId xmlns:a16="http://schemas.microsoft.com/office/drawing/2014/main" id="{0A22EBF0-EAF2-4210-B60C-9E83F6985BF9}"/>
              </a:ext>
            </a:extLst>
          </p:cNvPr>
          <p:cNvSpPr/>
          <p:nvPr/>
        </p:nvSpPr>
        <p:spPr>
          <a:xfrm>
            <a:off x="396835" y="654725"/>
            <a:ext cx="2835235" cy="354330"/>
          </a:xfrm>
          <a:prstGeom prst="rect">
            <a:avLst/>
          </a:prstGeom>
          <a:noFill/>
          <a:ln/>
        </p:spPr>
        <p:txBody>
          <a:bodyPr wrap="none" lIns="0" tIns="0" rIns="0" bIns="0" rtlCol="0" anchor="t"/>
          <a:lstStyle/>
          <a:p>
            <a:pPr marL="0" indent="0" algn="l">
              <a:lnSpc>
                <a:spcPts val="2750"/>
              </a:lnSpc>
              <a:buNone/>
            </a:pPr>
            <a:r>
              <a:rPr lang="zh-TW" alt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本校性騷擾申訴管道</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7D8EF6C7-2016-454A-8428-E4C6B4A6A352}"/>
              </a:ext>
            </a:extLst>
          </p:cNvPr>
          <p:cNvSpPr/>
          <p:nvPr/>
        </p:nvSpPr>
        <p:spPr>
          <a:xfrm>
            <a:off x="6265334" y="1271275"/>
            <a:ext cx="7213599" cy="5863144"/>
          </a:xfrm>
          <a:prstGeom prst="rect">
            <a:avLst/>
          </a:prstGeom>
        </p:spPr>
        <p:txBody>
          <a:bodyPr wrap="square">
            <a:spAutoFit/>
          </a:bodyPr>
          <a:lstStyle/>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一</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專線電話：</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06-2133007</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轉</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各單位主管分機</a:t>
            </a: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二</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傳真：</a:t>
            </a: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06-2148355</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endPar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18415" indent="355600" algn="ctr">
              <a:lnSpc>
                <a:spcPts val="5000"/>
              </a:lnSpc>
              <a:spcAft>
                <a:spcPts val="0"/>
              </a:spcAft>
            </a:pP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三</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電子郵件：</a:t>
            </a:r>
            <a:r>
              <a:rPr lang="en-US"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metoo@chps.tn.edu.tw</a:t>
            </a:r>
            <a:endParaRPr lang="zh-TW" altLang="zh-TW" sz="4800" b="1" kern="100"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26817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660916" y="816531"/>
            <a:ext cx="4721543" cy="590193"/>
          </a:xfrm>
          <a:prstGeom prst="rect">
            <a:avLst/>
          </a:prstGeom>
          <a:noFill/>
          <a:ln/>
        </p:spPr>
        <p:txBody>
          <a:bodyPr wrap="none" lIns="0" tIns="0" rIns="0" bIns="0" rtlCol="0" anchor="t"/>
          <a:lstStyle/>
          <a:p>
            <a:pPr marL="0" indent="0" algn="l">
              <a:lnSpc>
                <a:spcPts val="46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如何避免性騷擾他人</a:t>
            </a:r>
            <a:endParaRPr lang="en-US" sz="4000" b="1" dirty="0">
              <a:latin typeface="微軟正黑體" panose="020B0604030504040204" pitchFamily="34" charset="-120"/>
              <a:ea typeface="微軟正黑體" panose="020B0604030504040204" pitchFamily="34" charset="-120"/>
            </a:endParaRPr>
          </a:p>
        </p:txBody>
      </p:sp>
      <p:graphicFrame>
        <p:nvGraphicFramePr>
          <p:cNvPr id="23" name="資料庫圖表 22">
            <a:extLst>
              <a:ext uri="{FF2B5EF4-FFF2-40B4-BE49-F238E27FC236}">
                <a16:creationId xmlns:a16="http://schemas.microsoft.com/office/drawing/2014/main" id="{71F2EAA9-1C79-4714-92B1-42EE0F9825F0}"/>
              </a:ext>
            </a:extLst>
          </p:cNvPr>
          <p:cNvGraphicFramePr/>
          <p:nvPr>
            <p:extLst>
              <p:ext uri="{D42A27DB-BD31-4B8C-83A1-F6EECF244321}">
                <p14:modId xmlns:p14="http://schemas.microsoft.com/office/powerpoint/2010/main" val="2011967481"/>
              </p:ext>
            </p:extLst>
          </p:nvPr>
        </p:nvGraphicFramePr>
        <p:xfrm>
          <a:off x="660917" y="1676448"/>
          <a:ext cx="13074538" cy="5969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2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3" name="Text 0"/>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性騷擾申訴程序</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3"/>
          <a:stretch>
            <a:fillRect/>
          </a:stretch>
        </p:blipFill>
        <p:spPr>
          <a:xfrm>
            <a:off x="699373" y="1475542"/>
            <a:ext cx="999053" cy="1790343"/>
          </a:xfrm>
          <a:prstGeom prst="rect">
            <a:avLst/>
          </a:prstGeom>
        </p:spPr>
      </p:pic>
      <p:sp>
        <p:nvSpPr>
          <p:cNvPr id="5" name="Text 1"/>
          <p:cNvSpPr/>
          <p:nvPr/>
        </p:nvSpPr>
        <p:spPr>
          <a:xfrm>
            <a:off x="1998107" y="1675328"/>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提出申訴</a:t>
            </a:r>
            <a:endParaRPr lang="en-US" sz="3000" b="1" dirty="0">
              <a:latin typeface="微軟正黑體" panose="020B0604030504040204" pitchFamily="34" charset="-120"/>
              <a:ea typeface="微軟正黑體" panose="020B0604030504040204" pitchFamily="34" charset="-120"/>
            </a:endParaRPr>
          </a:p>
        </p:txBody>
      </p:sp>
      <p:sp>
        <p:nvSpPr>
          <p:cNvPr id="6" name="Text 2"/>
          <p:cNvSpPr/>
          <p:nvPr/>
        </p:nvSpPr>
        <p:spPr>
          <a:xfrm>
            <a:off x="1998106" y="2107406"/>
            <a:ext cx="10403444" cy="958691"/>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性騷擾之申訴得以言詞或書面提出。以言詞為申訴者，受理之人員或單位應作成紀錄，經向申訴人朗讀或使閱覽，確認其內容無誤後，由其簽名或蓋章。</a:t>
            </a:r>
            <a:endParaRPr lang="en-US" sz="2400" b="1"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4"/>
          <a:stretch>
            <a:fillRect/>
          </a:stretch>
        </p:blipFill>
        <p:spPr>
          <a:xfrm>
            <a:off x="699373" y="3265884"/>
            <a:ext cx="999053" cy="1470779"/>
          </a:xfrm>
          <a:prstGeom prst="rect">
            <a:avLst/>
          </a:prstGeom>
        </p:spPr>
      </p:pic>
      <p:sp>
        <p:nvSpPr>
          <p:cNvPr id="8" name="Text 3"/>
          <p:cNvSpPr/>
          <p:nvPr/>
        </p:nvSpPr>
        <p:spPr>
          <a:xfrm>
            <a:off x="1998107" y="3465671"/>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調查過程</a:t>
            </a:r>
            <a:endParaRPr lang="en-US" sz="3000" b="1" dirty="0">
              <a:latin typeface="微軟正黑體" panose="020B0604030504040204" pitchFamily="34" charset="-120"/>
              <a:ea typeface="微軟正黑體" panose="020B0604030504040204" pitchFamily="34" charset="-120"/>
            </a:endParaRPr>
          </a:p>
        </p:txBody>
      </p:sp>
      <p:sp>
        <p:nvSpPr>
          <p:cNvPr id="9" name="Text 4"/>
          <p:cNvSpPr/>
          <p:nvPr/>
        </p:nvSpPr>
        <p:spPr>
          <a:xfrm>
            <a:off x="1998106" y="3897749"/>
            <a:ext cx="10403443"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機關於調查過程應保護當事人之隱私權及其他人格法益。機關應以保密方式處理申訴，並使申訴人免於遭受任何報復或其他不利之待遇。</a:t>
            </a:r>
            <a:endParaRPr lang="en-US" sz="2400" b="1" dirty="0">
              <a:latin typeface="微軟正黑體" panose="020B0604030504040204" pitchFamily="34" charset="-120"/>
              <a:ea typeface="微軟正黑體" panose="020B0604030504040204" pitchFamily="34" charset="-120"/>
            </a:endParaRPr>
          </a:p>
        </p:txBody>
      </p:sp>
      <p:pic>
        <p:nvPicPr>
          <p:cNvPr id="10" name="Image 3" descr="preencoded.png"/>
          <p:cNvPicPr>
            <a:picLocks noChangeAspect="1"/>
          </p:cNvPicPr>
          <p:nvPr/>
        </p:nvPicPr>
        <p:blipFill>
          <a:blip r:embed="rId5"/>
          <a:stretch>
            <a:fillRect/>
          </a:stretch>
        </p:blipFill>
        <p:spPr>
          <a:xfrm>
            <a:off x="699373" y="4736663"/>
            <a:ext cx="999053" cy="1470779"/>
          </a:xfrm>
          <a:prstGeom prst="rect">
            <a:avLst/>
          </a:prstGeom>
        </p:spPr>
      </p:pic>
      <p:sp>
        <p:nvSpPr>
          <p:cNvPr id="11" name="Text 5"/>
          <p:cNvSpPr/>
          <p:nvPr/>
        </p:nvSpPr>
        <p:spPr>
          <a:xfrm>
            <a:off x="1998107" y="4936450"/>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處理時限</a:t>
            </a:r>
            <a:endParaRPr lang="en-US" sz="3000" b="1" dirty="0">
              <a:latin typeface="微軟正黑體" panose="020B0604030504040204" pitchFamily="34" charset="-120"/>
              <a:ea typeface="微軟正黑體" panose="020B0604030504040204" pitchFamily="34" charset="-120"/>
            </a:endParaRPr>
          </a:p>
        </p:txBody>
      </p:sp>
      <p:sp>
        <p:nvSpPr>
          <p:cNvPr id="12" name="Text 6"/>
          <p:cNvSpPr/>
          <p:nvPr/>
        </p:nvSpPr>
        <p:spPr>
          <a:xfrm>
            <a:off x="1998106" y="5368528"/>
            <a:ext cx="10403443" cy="639127"/>
          </a:xfrm>
          <a:prstGeom prst="rect">
            <a:avLst/>
          </a:prstGeom>
          <a:noFill/>
          <a:ln/>
        </p:spPr>
        <p:txBody>
          <a:bodyPr wrap="square" lIns="0" tIns="0" rIns="0" bIns="0" rtlCol="0" anchor="t"/>
          <a:lstStyle/>
          <a:p>
            <a:pPr marL="0" indent="0" algn="l">
              <a:lnSpc>
                <a:spcPts val="2500"/>
              </a:lnSpc>
              <a:buNone/>
            </a:pPr>
            <a:r>
              <a:rPr lang="en-US" sz="2400" b="1" dirty="0" err="1">
                <a:solidFill>
                  <a:srgbClr val="403C4E"/>
                </a:solidFill>
                <a:latin typeface="微軟正黑體" panose="020B0604030504040204" pitchFamily="34" charset="-120"/>
                <a:ea typeface="微軟正黑體" panose="020B0604030504040204" pitchFamily="34" charset="-120"/>
                <a:cs typeface="Open Sans" pitchFamily="34" charset="-120"/>
              </a:rPr>
              <a:t>雇主應自接獲性騷擾申訴之翌日起二個月內結案；必要時得延長一個月，並通知當事人</a:t>
            </a: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a:t>
            </a:r>
            <a:endParaRPr lang="en-US" sz="2400" b="1" dirty="0">
              <a:latin typeface="微軟正黑體" panose="020B0604030504040204" pitchFamily="34" charset="-120"/>
              <a:ea typeface="微軟正黑體" panose="020B0604030504040204" pitchFamily="34" charset="-120"/>
            </a:endParaRPr>
          </a:p>
        </p:txBody>
      </p:sp>
      <p:pic>
        <p:nvPicPr>
          <p:cNvPr id="13" name="Image 4" descr="preencoded.png"/>
          <p:cNvPicPr>
            <a:picLocks noChangeAspect="1"/>
          </p:cNvPicPr>
          <p:nvPr/>
        </p:nvPicPr>
        <p:blipFill>
          <a:blip r:embed="rId6"/>
          <a:stretch>
            <a:fillRect/>
          </a:stretch>
        </p:blipFill>
        <p:spPr>
          <a:xfrm>
            <a:off x="699373" y="6207443"/>
            <a:ext cx="999053" cy="1470779"/>
          </a:xfrm>
          <a:prstGeom prst="rect">
            <a:avLst/>
          </a:prstGeom>
        </p:spPr>
      </p:pic>
      <p:sp>
        <p:nvSpPr>
          <p:cNvPr id="14" name="Text 7"/>
          <p:cNvSpPr/>
          <p:nvPr/>
        </p:nvSpPr>
        <p:spPr>
          <a:xfrm>
            <a:off x="1998107" y="6407229"/>
            <a:ext cx="2497812" cy="312182"/>
          </a:xfrm>
          <a:prstGeom prst="rect">
            <a:avLst/>
          </a:prstGeom>
          <a:noFill/>
          <a:ln/>
        </p:spPr>
        <p:txBody>
          <a:bodyPr wrap="none" lIns="0" tIns="0" rIns="0" bIns="0" rtlCol="0" anchor="t"/>
          <a:lstStyle/>
          <a:p>
            <a:pPr marL="0" indent="0" algn="l">
              <a:lnSpc>
                <a:spcPts val="24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救濟程序</a:t>
            </a:r>
            <a:endParaRPr lang="en-US" sz="3000" b="1" dirty="0">
              <a:latin typeface="微軟正黑體" panose="020B0604030504040204" pitchFamily="34" charset="-120"/>
              <a:ea typeface="微軟正黑體" panose="020B0604030504040204" pitchFamily="34" charset="-120"/>
            </a:endParaRPr>
          </a:p>
        </p:txBody>
      </p:sp>
      <p:sp>
        <p:nvSpPr>
          <p:cNvPr id="15" name="Text 8"/>
          <p:cNvSpPr/>
          <p:nvPr/>
        </p:nvSpPr>
        <p:spPr>
          <a:xfrm>
            <a:off x="1998107" y="6839307"/>
            <a:ext cx="10403442" cy="639127"/>
          </a:xfrm>
          <a:prstGeom prst="rect">
            <a:avLst/>
          </a:prstGeom>
          <a:noFill/>
          <a:ln/>
        </p:spPr>
        <p:txBody>
          <a:bodyPr wrap="square" lIns="0" tIns="0" rIns="0" bIns="0" rtlCol="0" anchor="t"/>
          <a:lstStyle/>
          <a:p>
            <a:pPr marL="0" indent="0" algn="l">
              <a:lnSpc>
                <a:spcPts val="2500"/>
              </a:lnSpc>
              <a:buNone/>
            </a:pPr>
            <a:r>
              <a:rPr lang="en-US" sz="2400" b="1" dirty="0">
                <a:solidFill>
                  <a:srgbClr val="403C4E"/>
                </a:solidFill>
                <a:latin typeface="微軟正黑體" panose="020B0604030504040204" pitchFamily="34" charset="-120"/>
                <a:ea typeface="微軟正黑體" panose="020B0604030504040204" pitchFamily="34" charset="-120"/>
                <a:cs typeface="Open Sans" pitchFamily="34" charset="-120"/>
              </a:rPr>
              <a:t>若對申訴結果不服，可依各該人事法令規定提起救濟，如復審、申訴、再申訴等程序。</a:t>
            </a:r>
            <a:endParaRPr lang="en-US" sz="2400" b="1"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1029"/>
          </a:xfrm>
          <a:prstGeom prst="rect">
            <a:avLst/>
          </a:prstGeom>
        </p:spPr>
      </p:pic>
      <p:sp>
        <p:nvSpPr>
          <p:cNvPr id="3" name="Text 0"/>
          <p:cNvSpPr/>
          <p:nvPr/>
        </p:nvSpPr>
        <p:spPr>
          <a:xfrm>
            <a:off x="6216729" y="573762"/>
            <a:ext cx="5216843" cy="652105"/>
          </a:xfrm>
          <a:prstGeom prst="rect">
            <a:avLst/>
          </a:prstGeom>
          <a:noFill/>
          <a:ln/>
        </p:spPr>
        <p:txBody>
          <a:bodyPr wrap="none" lIns="0" tIns="0" rIns="0" bIns="0" rtlCol="0" anchor="t"/>
          <a:lstStyle/>
          <a:p>
            <a:pPr marL="0" indent="0" algn="l">
              <a:lnSpc>
                <a:spcPts val="5100"/>
              </a:lnSpc>
              <a:buNone/>
            </a:pPr>
            <a:r>
              <a:rPr lang="en-US" sz="4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旁觀者的責任與行動</a:t>
            </a:r>
            <a:endParaRPr lang="en-US" sz="4000" dirty="0">
              <a:latin typeface="微軟正黑體" panose="020B0604030504040204" pitchFamily="34" charset="-120"/>
              <a:ea typeface="微軟正黑體" panose="020B0604030504040204" pitchFamily="34" charset="-120"/>
            </a:endParaRPr>
          </a:p>
        </p:txBody>
      </p:sp>
      <p:pic>
        <p:nvPicPr>
          <p:cNvPr id="4" name="Image 1" descr="preencoded.png"/>
          <p:cNvPicPr>
            <a:picLocks noChangeAspect="1"/>
          </p:cNvPicPr>
          <p:nvPr/>
        </p:nvPicPr>
        <p:blipFill>
          <a:blip r:embed="rId4"/>
          <a:stretch>
            <a:fillRect/>
          </a:stretch>
        </p:blipFill>
        <p:spPr>
          <a:xfrm>
            <a:off x="6348809" y="1538764"/>
            <a:ext cx="521613" cy="521613"/>
          </a:xfrm>
          <a:prstGeom prst="rect">
            <a:avLst/>
          </a:prstGeom>
        </p:spPr>
      </p:pic>
      <p:sp>
        <p:nvSpPr>
          <p:cNvPr id="5" name="Text 1"/>
          <p:cNvSpPr/>
          <p:nvPr/>
        </p:nvSpPr>
        <p:spPr>
          <a:xfrm>
            <a:off x="6348809" y="2268974"/>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察覺問題</a:t>
            </a:r>
            <a:endParaRPr lang="en-US" sz="3000" dirty="0">
              <a:latin typeface="微軟正黑體" panose="020B0604030504040204" pitchFamily="34" charset="-120"/>
              <a:ea typeface="微軟正黑體" panose="020B0604030504040204" pitchFamily="34" charset="-120"/>
            </a:endParaRPr>
          </a:p>
        </p:txBody>
      </p:sp>
      <p:sp>
        <p:nvSpPr>
          <p:cNvPr id="6" name="Text 2"/>
          <p:cNvSpPr/>
          <p:nvPr/>
        </p:nvSpPr>
        <p:spPr>
          <a:xfrm>
            <a:off x="6348809" y="2720102"/>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旁觀者在性騷擾的阻止或是被視而不見，扮演關鍵的角色。學習辨識各種形式的性騷擾行為，提高警覺性。</a:t>
            </a:r>
            <a:endParaRPr lang="en-US" sz="2400" dirty="0">
              <a:latin typeface="微軟正黑體" panose="020B0604030504040204" pitchFamily="34" charset="-120"/>
              <a:ea typeface="微軟正黑體" panose="020B0604030504040204" pitchFamily="34" charset="-120"/>
            </a:endParaRPr>
          </a:p>
        </p:txBody>
      </p:sp>
      <p:pic>
        <p:nvPicPr>
          <p:cNvPr id="7" name="Image 2" descr="preencoded.png"/>
          <p:cNvPicPr>
            <a:picLocks noChangeAspect="1"/>
          </p:cNvPicPr>
          <p:nvPr/>
        </p:nvPicPr>
        <p:blipFill>
          <a:blip r:embed="rId5"/>
          <a:stretch>
            <a:fillRect/>
          </a:stretch>
        </p:blipFill>
        <p:spPr>
          <a:xfrm>
            <a:off x="10174049" y="1538764"/>
            <a:ext cx="521613" cy="521613"/>
          </a:xfrm>
          <a:prstGeom prst="rect">
            <a:avLst/>
          </a:prstGeom>
        </p:spPr>
      </p:pic>
      <p:sp>
        <p:nvSpPr>
          <p:cNvPr id="8" name="Text 3"/>
          <p:cNvSpPr/>
          <p:nvPr/>
        </p:nvSpPr>
        <p:spPr>
          <a:xfrm>
            <a:off x="10174049" y="2268974"/>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即時干預</a:t>
            </a:r>
            <a:endParaRPr lang="en-US" sz="3000" dirty="0">
              <a:latin typeface="微軟正黑體" panose="020B0604030504040204" pitchFamily="34" charset="-120"/>
              <a:ea typeface="微軟正黑體" panose="020B0604030504040204" pitchFamily="34" charset="-120"/>
            </a:endParaRPr>
          </a:p>
        </p:txBody>
      </p:sp>
      <p:sp>
        <p:nvSpPr>
          <p:cNvPr id="9" name="Text 4"/>
          <p:cNvSpPr/>
          <p:nvPr/>
        </p:nvSpPr>
        <p:spPr>
          <a:xfrm>
            <a:off x="10174048" y="2720102"/>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當看到不當行為時，可以直接但禮貌地指出問題，或轉移話題，阻止騷擾言語或行為，提醒言行不恰當。</a:t>
            </a:r>
            <a:endParaRPr lang="en-US" sz="2400" dirty="0">
              <a:latin typeface="微軟正黑體" panose="020B0604030504040204" pitchFamily="34" charset="-120"/>
              <a:ea typeface="微軟正黑體" panose="020B0604030504040204" pitchFamily="34" charset="-120"/>
            </a:endParaRPr>
          </a:p>
        </p:txBody>
      </p:sp>
      <p:sp>
        <p:nvSpPr>
          <p:cNvPr id="12" name="Text 6"/>
          <p:cNvSpPr/>
          <p:nvPr/>
        </p:nvSpPr>
        <p:spPr>
          <a:xfrm>
            <a:off x="10170914" y="5471637"/>
            <a:ext cx="2387322"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支持被害人</a:t>
            </a:r>
            <a:endParaRPr lang="en-US" sz="3000" dirty="0">
              <a:latin typeface="微軟正黑體" panose="020B0604030504040204" pitchFamily="34" charset="-120"/>
              <a:ea typeface="微軟正黑體" panose="020B0604030504040204" pitchFamily="34" charset="-120"/>
            </a:endParaRPr>
          </a:p>
        </p:txBody>
      </p:sp>
      <p:sp>
        <p:nvSpPr>
          <p:cNvPr id="13" name="Text 7"/>
          <p:cNvSpPr/>
          <p:nvPr/>
        </p:nvSpPr>
        <p:spPr>
          <a:xfrm>
            <a:off x="10170913" y="5922765"/>
            <a:ext cx="321048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旁觀者的支持對於被害人非常重要，讓被害人不會被孤立。可以私下詢問被害人是否需要幫助，並尊重其決定。</a:t>
            </a:r>
            <a:endParaRPr lang="en-US" sz="2400" dirty="0">
              <a:latin typeface="微軟正黑體" panose="020B0604030504040204" pitchFamily="34" charset="-120"/>
              <a:ea typeface="微軟正黑體" panose="020B0604030504040204" pitchFamily="34" charset="-120"/>
            </a:endParaRPr>
          </a:p>
        </p:txBody>
      </p:sp>
      <p:pic>
        <p:nvPicPr>
          <p:cNvPr id="14" name="Image 4" descr="preencoded.png"/>
          <p:cNvPicPr>
            <a:picLocks noChangeAspect="1"/>
          </p:cNvPicPr>
          <p:nvPr/>
        </p:nvPicPr>
        <p:blipFill>
          <a:blip r:embed="rId6"/>
          <a:stretch>
            <a:fillRect/>
          </a:stretch>
        </p:blipFill>
        <p:spPr>
          <a:xfrm>
            <a:off x="6348809" y="4806672"/>
            <a:ext cx="521613" cy="521613"/>
          </a:xfrm>
          <a:prstGeom prst="rect">
            <a:avLst/>
          </a:prstGeom>
        </p:spPr>
      </p:pic>
      <p:sp>
        <p:nvSpPr>
          <p:cNvPr id="15" name="Text 8"/>
          <p:cNvSpPr/>
          <p:nvPr/>
        </p:nvSpPr>
        <p:spPr>
          <a:xfrm>
            <a:off x="6348809" y="5536883"/>
            <a:ext cx="2387203" cy="325993"/>
          </a:xfrm>
          <a:prstGeom prst="rect">
            <a:avLst/>
          </a:prstGeom>
          <a:noFill/>
          <a:ln/>
        </p:spPr>
        <p:txBody>
          <a:bodyPr wrap="none" lIns="0" tIns="0" rIns="0" bIns="0" rtlCol="0" anchor="t"/>
          <a:lstStyle/>
          <a:p>
            <a:pPr marL="0" indent="0" algn="l">
              <a:lnSpc>
                <a:spcPts val="2550"/>
              </a:lnSpc>
              <a:buNone/>
            </a:pPr>
            <a:r>
              <a:rPr lang="en-US" sz="3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舉報行為</a:t>
            </a:r>
            <a:endParaRPr lang="en-US" sz="3000" dirty="0">
              <a:latin typeface="微軟正黑體" panose="020B0604030504040204" pitchFamily="34" charset="-120"/>
              <a:ea typeface="微軟正黑體" panose="020B0604030504040204" pitchFamily="34" charset="-120"/>
            </a:endParaRPr>
          </a:p>
        </p:txBody>
      </p:sp>
      <p:sp>
        <p:nvSpPr>
          <p:cNvPr id="16" name="Text 9"/>
          <p:cNvSpPr/>
          <p:nvPr/>
        </p:nvSpPr>
        <p:spPr>
          <a:xfrm>
            <a:off x="6348809" y="5922765"/>
            <a:ext cx="3080941" cy="1669256"/>
          </a:xfrm>
          <a:prstGeom prst="rect">
            <a:avLst/>
          </a:prstGeom>
          <a:noFill/>
          <a:ln/>
        </p:spPr>
        <p:txBody>
          <a:bodyPr wrap="square" lIns="0" tIns="0" rIns="0" bIns="0" rtlCol="0" anchor="t"/>
          <a:lstStyle/>
          <a:p>
            <a:pPr marL="0" indent="0" algn="l">
              <a:lnSpc>
                <a:spcPts val="2600"/>
              </a:lnSpc>
              <a:buNone/>
            </a:pPr>
            <a:r>
              <a:rPr lang="en-US" sz="2400" dirty="0">
                <a:solidFill>
                  <a:srgbClr val="403C4E"/>
                </a:solidFill>
                <a:latin typeface="微軟正黑體" panose="020B0604030504040204" pitchFamily="34" charset="-120"/>
                <a:ea typeface="微軟正黑體" panose="020B0604030504040204" pitchFamily="34" charset="-120"/>
                <a:cs typeface="Open Sans" pitchFamily="34" charset="-120"/>
              </a:rPr>
              <a:t>機關接獲任何人舉報，應啟動立即有效之糾正補救措施。旁觀者可以作為證人，並可協助紀錄時間、地點、在場人員、事件。</a:t>
            </a:r>
            <a:endParaRPr lang="en-US" sz="2400" dirty="0">
              <a:latin typeface="微軟正黑體" panose="020B0604030504040204" pitchFamily="34" charset="-120"/>
              <a:ea typeface="微軟正黑體" panose="020B0604030504040204" pitchFamily="34" charset="-120"/>
            </a:endParaRPr>
          </a:p>
        </p:txBody>
      </p:sp>
      <p:sp>
        <p:nvSpPr>
          <p:cNvPr id="18" name="心形 17">
            <a:extLst>
              <a:ext uri="{FF2B5EF4-FFF2-40B4-BE49-F238E27FC236}">
                <a16:creationId xmlns:a16="http://schemas.microsoft.com/office/drawing/2014/main" id="{84DAE389-C961-44EA-834C-BA8C4EECFE3E}"/>
              </a:ext>
            </a:extLst>
          </p:cNvPr>
          <p:cNvSpPr/>
          <p:nvPr/>
        </p:nvSpPr>
        <p:spPr>
          <a:xfrm>
            <a:off x="10173018" y="4818103"/>
            <a:ext cx="521613" cy="440173"/>
          </a:xfrm>
          <a:prstGeom prst="hear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FBFE333-F929-4CEC-91D8-59FF28C23E6A}"/>
              </a:ext>
            </a:extLst>
          </p:cNvPr>
          <p:cNvPicPr>
            <a:picLocks noChangeAspect="1"/>
          </p:cNvPicPr>
          <p:nvPr/>
        </p:nvPicPr>
        <p:blipFill>
          <a:blip r:embed="rId2"/>
          <a:stretch>
            <a:fillRect/>
          </a:stretch>
        </p:blipFill>
        <p:spPr>
          <a:xfrm>
            <a:off x="0" y="0"/>
            <a:ext cx="14630400" cy="8229600"/>
          </a:xfrm>
          <a:prstGeom prst="rect">
            <a:avLst/>
          </a:prstGeom>
        </p:spPr>
      </p:pic>
      <p:sp>
        <p:nvSpPr>
          <p:cNvPr id="3" name="Text 0">
            <a:extLst>
              <a:ext uri="{FF2B5EF4-FFF2-40B4-BE49-F238E27FC236}">
                <a16:creationId xmlns:a16="http://schemas.microsoft.com/office/drawing/2014/main" id="{29DDEC4E-D741-45C2-B0D6-6C27146F580C}"/>
              </a:ext>
            </a:extLst>
          </p:cNvPr>
          <p:cNvSpPr/>
          <p:nvPr/>
        </p:nvSpPr>
        <p:spPr>
          <a:xfrm>
            <a:off x="699373" y="551378"/>
            <a:ext cx="4995743" cy="624483"/>
          </a:xfrm>
          <a:prstGeom prst="rect">
            <a:avLst/>
          </a:prstGeom>
          <a:noFill/>
          <a:ln/>
        </p:spPr>
        <p:txBody>
          <a:bodyPr wrap="none" lIns="0" tIns="0" rIns="0" bIns="0" rtlCol="0" anchor="t"/>
          <a:lstStyle/>
          <a:p>
            <a:pPr marL="0" indent="0" algn="l">
              <a:lnSpc>
                <a:spcPts val="4900"/>
              </a:lnSpc>
              <a:buNone/>
            </a:pPr>
            <a:r>
              <a:rPr lang="zh-TW" altLang="en-US" sz="4000" b="1" dirty="0">
                <a:solidFill>
                  <a:srgbClr val="403C4E"/>
                </a:solidFill>
                <a:latin typeface="微軟正黑體" panose="020B0604030504040204" pitchFamily="34" charset="-120"/>
                <a:ea typeface="微軟正黑體" panose="020B0604030504040204" pitchFamily="34" charset="-120"/>
              </a:rPr>
              <a:t>性騷擾防治資訊連結</a:t>
            </a:r>
            <a:endParaRPr lang="en-US" sz="4000" dirty="0">
              <a:latin typeface="微軟正黑體" panose="020B0604030504040204" pitchFamily="34" charset="-120"/>
              <a:ea typeface="微軟正黑體" panose="020B0604030504040204" pitchFamily="34" charset="-120"/>
            </a:endParaRPr>
          </a:p>
        </p:txBody>
      </p:sp>
      <p:sp>
        <p:nvSpPr>
          <p:cNvPr id="5" name="矩形 4">
            <a:extLst>
              <a:ext uri="{FF2B5EF4-FFF2-40B4-BE49-F238E27FC236}">
                <a16:creationId xmlns:a16="http://schemas.microsoft.com/office/drawing/2014/main" id="{07DC8722-EB38-45EE-AF10-75DBD6C8B149}"/>
              </a:ext>
            </a:extLst>
          </p:cNvPr>
          <p:cNvSpPr/>
          <p:nvPr/>
        </p:nvSpPr>
        <p:spPr>
          <a:xfrm>
            <a:off x="1770816" y="1778853"/>
            <a:ext cx="7635240" cy="2923877"/>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性騷擾申訴流程：</a:t>
            </a:r>
            <a:endParaRPr lang="en-US" altLang="zh-TW" sz="4000" b="1" dirty="0">
              <a:latin typeface="微軟正黑體" panose="020B0604030504040204" pitchFamily="34" charset="-120"/>
              <a:ea typeface="微軟正黑體" panose="020B0604030504040204" pitchFamily="34" charset="-120"/>
            </a:endParaRPr>
          </a:p>
          <a:p>
            <a:r>
              <a:rPr lang="zh-TW" altLang="en-US" sz="2400" b="1" dirty="0">
                <a:latin typeface="微軟正黑體" panose="020B0604030504040204" pitchFamily="34" charset="-120"/>
                <a:ea typeface="微軟正黑體" panose="020B0604030504040204" pitchFamily="34" charset="-120"/>
                <a:hlinkClick r:id="rId3"/>
              </a:rPr>
              <a:t>https://www.dgpa.gov.tw/uploads/site/files/202011/07cd1723-e4c3-4ce5-8511-f06bc986ee4a.pdf</a:t>
            </a:r>
            <a:endParaRPr lang="en-US" altLang="zh-TW" sz="2400" b="1" dirty="0">
              <a:latin typeface="微軟正黑體" panose="020B0604030504040204" pitchFamily="34" charset="-120"/>
              <a:ea typeface="微軟正黑體" panose="020B0604030504040204" pitchFamily="34" charset="-120"/>
            </a:endParaRPr>
          </a:p>
          <a:p>
            <a:endParaRPr lang="en-US" altLang="zh-TW" sz="2400" b="1" dirty="0">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hlinkClick r:id="rId4"/>
              </a:rPr>
              <a:t>https://www.dgpa.gov.tw/uploads/dgpa/files/202405/5fc05681-73c3-4819-83f2-acb2711ae26f.pdf</a:t>
            </a:r>
            <a:endParaRPr lang="en-US" altLang="zh-TW" sz="24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
        <p:nvSpPr>
          <p:cNvPr id="6" name="矩形 5">
            <a:extLst>
              <a:ext uri="{FF2B5EF4-FFF2-40B4-BE49-F238E27FC236}">
                <a16:creationId xmlns:a16="http://schemas.microsoft.com/office/drawing/2014/main" id="{17CF1F68-E523-4D65-A9E0-C3403A707EA5}"/>
              </a:ext>
            </a:extLst>
          </p:cNvPr>
          <p:cNvSpPr/>
          <p:nvPr/>
        </p:nvSpPr>
        <p:spPr>
          <a:xfrm>
            <a:off x="1770816" y="4767113"/>
            <a:ext cx="8897184" cy="3539430"/>
          </a:xfrm>
          <a:prstGeom prst="rect">
            <a:avLst/>
          </a:prstGeom>
        </p:spPr>
        <p:txBody>
          <a:bodyPr wrap="square">
            <a:spAutoFit/>
          </a:bodyPr>
          <a:lstStyle/>
          <a:p>
            <a:r>
              <a:rPr lang="zh-TW" altLang="en-US" sz="4000" b="1" dirty="0">
                <a:latin typeface="微軟正黑體" panose="020B0604030504040204" pitchFamily="34" charset="-120"/>
                <a:ea typeface="微軟正黑體" panose="020B0604030504040204" pitchFamily="34" charset="-120"/>
              </a:rPr>
              <a:t>勞動部職場性騷擾申訴處理指導手冊：</a:t>
            </a:r>
            <a:endParaRPr lang="en-US" altLang="zh-TW" sz="4000" b="1" dirty="0">
              <a:latin typeface="微軟正黑體" panose="020B0604030504040204" pitchFamily="34" charset="-120"/>
              <a:ea typeface="微軟正黑體" panose="020B0604030504040204" pitchFamily="34" charset="-120"/>
            </a:endParaRPr>
          </a:p>
          <a:p>
            <a:r>
              <a:rPr lang="en-US" altLang="zh-TW" sz="4000" b="1" dirty="0">
                <a:latin typeface="微軟正黑體" panose="020B0604030504040204" pitchFamily="34" charset="-120"/>
                <a:ea typeface="微軟正黑體" panose="020B0604030504040204" pitchFamily="34" charset="-120"/>
                <a:hlinkClick r:id="rId5"/>
              </a:rPr>
              <a:t>https://www.skyman.url.tw/law-file/L1010-2.pdf</a:t>
            </a:r>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en-US" altLang="zh-TW" sz="4000" b="1" dirty="0">
              <a:latin typeface="微軟正黑體" panose="020B0604030504040204" pitchFamily="34" charset="-120"/>
              <a:ea typeface="微軟正黑體" panose="020B0604030504040204" pitchFamily="34" charset="-120"/>
            </a:endParaRPr>
          </a:p>
          <a:p>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7910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4EA7688-D373-4C3B-B157-7A3F6CB19B94}"/>
              </a:ext>
            </a:extLst>
          </p:cNvPr>
          <p:cNvPicPr>
            <a:picLocks noChangeAspect="1"/>
          </p:cNvPicPr>
          <p:nvPr/>
        </p:nvPicPr>
        <p:blipFill>
          <a:blip r:embed="rId2"/>
          <a:stretch>
            <a:fillRect/>
          </a:stretch>
        </p:blipFill>
        <p:spPr>
          <a:xfrm>
            <a:off x="0" y="0"/>
            <a:ext cx="14630400" cy="8226470"/>
          </a:xfrm>
          <a:prstGeom prst="rect">
            <a:avLst/>
          </a:prstGeom>
        </p:spPr>
      </p:pic>
    </p:spTree>
    <p:extLst>
      <p:ext uri="{BB962C8B-B14F-4D97-AF65-F5344CB8AC3E}">
        <p14:creationId xmlns:p14="http://schemas.microsoft.com/office/powerpoint/2010/main" val="60369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43620"/>
            <a:ext cx="5670590" cy="708779"/>
          </a:xfrm>
          <a:prstGeom prst="rect">
            <a:avLst/>
          </a:prstGeom>
          <a:noFill/>
          <a:ln/>
        </p:spPr>
        <p:txBody>
          <a:bodyPr wrap="none" lIns="0" tIns="0" rIns="0" bIns="0" rtlCol="0" anchor="t"/>
          <a:lstStyle/>
          <a:p>
            <a:pPr marL="0" indent="0" algn="l">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性騷擾防治政策與法規</a:t>
            </a:r>
            <a:endParaRPr lang="en-US" sz="4450" dirty="0"/>
          </a:p>
        </p:txBody>
      </p:sp>
      <p:sp>
        <p:nvSpPr>
          <p:cNvPr id="4" name="Shape 1"/>
          <p:cNvSpPr/>
          <p:nvPr/>
        </p:nvSpPr>
        <p:spPr>
          <a:xfrm>
            <a:off x="793790" y="2392561"/>
            <a:ext cx="510302" cy="510302"/>
          </a:xfrm>
          <a:prstGeom prst="roundRect">
            <a:avLst>
              <a:gd name="adj" fmla="val 18669"/>
            </a:avLst>
          </a:prstGeom>
          <a:solidFill>
            <a:srgbClr val="FFD8CC"/>
          </a:solidFill>
          <a:ln w="7620">
            <a:solidFill>
              <a:srgbClr val="E5BEB2"/>
            </a:solidFill>
            <a:prstDash val="solid"/>
          </a:ln>
        </p:spPr>
      </p:sp>
      <p:pic>
        <p:nvPicPr>
          <p:cNvPr id="5" name="Image 1" descr="preencoded.png"/>
          <p:cNvPicPr>
            <a:picLocks noChangeAspect="1"/>
          </p:cNvPicPr>
          <p:nvPr/>
        </p:nvPicPr>
        <p:blipFill>
          <a:blip r:embed="rId4"/>
          <a:stretch>
            <a:fillRect/>
          </a:stretch>
        </p:blipFill>
        <p:spPr>
          <a:xfrm>
            <a:off x="878860" y="2435066"/>
            <a:ext cx="340162" cy="425291"/>
          </a:xfrm>
          <a:prstGeom prst="rect">
            <a:avLst/>
          </a:prstGeom>
        </p:spPr>
      </p:pic>
      <p:sp>
        <p:nvSpPr>
          <p:cNvPr id="6" name="Text 2"/>
          <p:cNvSpPr/>
          <p:nvPr/>
        </p:nvSpPr>
        <p:spPr>
          <a:xfrm>
            <a:off x="1530906"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性別平等政策綱領</a:t>
            </a:r>
            <a:endParaRPr lang="en-US" sz="2200" dirty="0"/>
          </a:p>
        </p:txBody>
      </p:sp>
      <p:sp>
        <p:nvSpPr>
          <p:cNvPr id="7" name="Text 3"/>
          <p:cNvSpPr/>
          <p:nvPr/>
        </p:nvSpPr>
        <p:spPr>
          <a:xfrm>
            <a:off x="1530906"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行政院於100年函頒「性別平等政策綱領」，作為我國性別平等政策之最高指導方針，並於110年5月修正函頒，定位為我國性別平等工作之總綱要領。</a:t>
            </a:r>
            <a:endParaRPr lang="en-US" sz="1750" dirty="0"/>
          </a:p>
        </p:txBody>
      </p:sp>
      <p:sp>
        <p:nvSpPr>
          <p:cNvPr id="8" name="Shape 4"/>
          <p:cNvSpPr/>
          <p:nvPr/>
        </p:nvSpPr>
        <p:spPr>
          <a:xfrm>
            <a:off x="4713803" y="2392561"/>
            <a:ext cx="510302" cy="510302"/>
          </a:xfrm>
          <a:prstGeom prst="roundRect">
            <a:avLst>
              <a:gd name="adj" fmla="val 18669"/>
            </a:avLst>
          </a:prstGeom>
          <a:solidFill>
            <a:srgbClr val="FFD8CC"/>
          </a:solidFill>
          <a:ln w="7620">
            <a:solidFill>
              <a:srgbClr val="E5BEB2"/>
            </a:solidFill>
            <a:prstDash val="solid"/>
          </a:ln>
        </p:spPr>
      </p:sp>
      <p:pic>
        <p:nvPicPr>
          <p:cNvPr id="9" name="Image 2" descr="preencoded.png"/>
          <p:cNvPicPr>
            <a:picLocks noChangeAspect="1"/>
          </p:cNvPicPr>
          <p:nvPr/>
        </p:nvPicPr>
        <p:blipFill>
          <a:blip r:embed="rId5"/>
          <a:stretch>
            <a:fillRect/>
          </a:stretch>
        </p:blipFill>
        <p:spPr>
          <a:xfrm>
            <a:off x="4798874" y="2435066"/>
            <a:ext cx="340162" cy="425291"/>
          </a:xfrm>
          <a:prstGeom prst="rect">
            <a:avLst/>
          </a:prstGeom>
        </p:spPr>
      </p:pic>
      <p:sp>
        <p:nvSpPr>
          <p:cNvPr id="10" name="Text 5"/>
          <p:cNvSpPr/>
          <p:nvPr/>
        </p:nvSpPr>
        <p:spPr>
          <a:xfrm>
            <a:off x="5450919" y="247042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消除基於性別的暴力</a:t>
            </a:r>
            <a:endParaRPr lang="en-US" sz="2200" dirty="0"/>
          </a:p>
        </p:txBody>
      </p:sp>
      <p:sp>
        <p:nvSpPr>
          <p:cNvPr id="11" name="Text 6"/>
          <p:cNvSpPr/>
          <p:nvPr/>
        </p:nvSpPr>
        <p:spPr>
          <a:xfrm>
            <a:off x="5450919" y="2960846"/>
            <a:ext cx="2899410" cy="2177415"/>
          </a:xfrm>
          <a:prstGeom prst="rect">
            <a:avLst/>
          </a:prstGeom>
          <a:noFill/>
          <a:ln/>
        </p:spPr>
        <p:txBody>
          <a:bodyPr wrap="square" lIns="0" tIns="0" rIns="0" bIns="0" rtlCol="0" anchor="t"/>
          <a:lstStyle/>
          <a:p>
            <a:pPr marL="0" indent="0" algn="l">
              <a:lnSpc>
                <a:spcPts val="2850"/>
              </a:lnSpc>
              <a:buNone/>
            </a:pPr>
            <a:r>
              <a:rPr lang="en-US" sz="1750" dirty="0">
                <a:solidFill>
                  <a:srgbClr val="403C4E"/>
                </a:solidFill>
                <a:latin typeface="Open Sans" pitchFamily="34" charset="0"/>
                <a:ea typeface="Open Sans" pitchFamily="34" charset="-122"/>
                <a:cs typeface="Open Sans" pitchFamily="34" charset="-120"/>
              </a:rPr>
              <a:t>建構有效的性別暴力防治網絡，加強性別暴力防治觀念宣導，消除對被害人歧視，落實被害人權益保障，積極營造性別友善社會與司法環境。</a:t>
            </a:r>
            <a:endParaRPr lang="en-US" sz="1750" dirty="0"/>
          </a:p>
        </p:txBody>
      </p:sp>
      <p:sp>
        <p:nvSpPr>
          <p:cNvPr id="12" name="Shape 7"/>
          <p:cNvSpPr/>
          <p:nvPr/>
        </p:nvSpPr>
        <p:spPr>
          <a:xfrm>
            <a:off x="793790" y="5591889"/>
            <a:ext cx="510302" cy="510302"/>
          </a:xfrm>
          <a:prstGeom prst="roundRect">
            <a:avLst>
              <a:gd name="adj" fmla="val 18669"/>
            </a:avLst>
          </a:prstGeom>
          <a:solidFill>
            <a:srgbClr val="FFD8CC"/>
          </a:solidFill>
          <a:ln w="7620">
            <a:solidFill>
              <a:srgbClr val="E5BEB2"/>
            </a:solidFill>
            <a:prstDash val="solid"/>
          </a:ln>
        </p:spPr>
      </p:sp>
      <p:pic>
        <p:nvPicPr>
          <p:cNvPr id="13" name="Image 3" descr="preencoded.png"/>
          <p:cNvPicPr>
            <a:picLocks noChangeAspect="1"/>
          </p:cNvPicPr>
          <p:nvPr/>
        </p:nvPicPr>
        <p:blipFill>
          <a:blip r:embed="rId6"/>
          <a:stretch>
            <a:fillRect/>
          </a:stretch>
        </p:blipFill>
        <p:spPr>
          <a:xfrm>
            <a:off x="878860" y="5634395"/>
            <a:ext cx="340162" cy="425291"/>
          </a:xfrm>
          <a:prstGeom prst="rect">
            <a:avLst/>
          </a:prstGeom>
        </p:spPr>
      </p:pic>
      <p:sp>
        <p:nvSpPr>
          <p:cNvPr id="14" name="Text 8"/>
          <p:cNvSpPr/>
          <p:nvPr/>
        </p:nvSpPr>
        <p:spPr>
          <a:xfrm>
            <a:off x="1530906" y="5669756"/>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a:t>
            </a:r>
            <a:endParaRPr lang="en-US" sz="2200" dirty="0"/>
          </a:p>
        </p:txBody>
      </p:sp>
      <p:sp>
        <p:nvSpPr>
          <p:cNvPr id="15" name="Text 9"/>
          <p:cNvSpPr/>
          <p:nvPr/>
        </p:nvSpPr>
        <p:spPr>
          <a:xfrm>
            <a:off x="1530906" y="6160175"/>
            <a:ext cx="6819305" cy="725805"/>
          </a:xfrm>
          <a:prstGeom prst="rect">
            <a:avLst/>
          </a:prstGeom>
          <a:noFill/>
          <a:ln/>
        </p:spPr>
        <p:txBody>
          <a:bodyPr wrap="square" lIns="0" tIns="0" rIns="0" bIns="0" rtlCol="0" anchor="t"/>
          <a:lstStyle/>
          <a:p>
            <a:pPr>
              <a:lnSpc>
                <a:spcPts val="2850"/>
              </a:lnSpc>
            </a:pPr>
            <a:r>
              <a:rPr lang="en-US" sz="1750" dirty="0" err="1">
                <a:solidFill>
                  <a:srgbClr val="403C4E"/>
                </a:solidFill>
                <a:latin typeface="Open Sans" pitchFamily="34" charset="0"/>
                <a:ea typeface="Open Sans" pitchFamily="34" charset="-122"/>
                <a:cs typeface="Open Sans" pitchFamily="34" charset="-120"/>
              </a:rPr>
              <a:t>包括性別平等教育法、性別平等</a:t>
            </a:r>
            <a:r>
              <a:rPr lang="en-US" altLang="zh-TW" sz="1750" dirty="0" err="1">
                <a:solidFill>
                  <a:srgbClr val="403C4E"/>
                </a:solidFill>
                <a:latin typeface="Open Sans" pitchFamily="34" charset="0"/>
                <a:ea typeface="Open Sans" pitchFamily="34" charset="-122"/>
                <a:cs typeface="Open Sans" pitchFamily="34" charset="-120"/>
              </a:rPr>
              <a:t>工作</a:t>
            </a:r>
            <a:r>
              <a:rPr lang="en-US" sz="1750" dirty="0" err="1">
                <a:solidFill>
                  <a:srgbClr val="403C4E"/>
                </a:solidFill>
                <a:latin typeface="Open Sans" pitchFamily="34" charset="0"/>
                <a:ea typeface="Open Sans" pitchFamily="34" charset="-122"/>
                <a:cs typeface="Open Sans" pitchFamily="34" charset="-120"/>
              </a:rPr>
              <a:t>法及性騷擾防治法，分別規範不同場域中的性騷擾行為，提供全面的法律保障</a:t>
            </a:r>
            <a:r>
              <a:rPr lang="en-US" sz="1750" dirty="0">
                <a:solidFill>
                  <a:srgbClr val="403C4E"/>
                </a:solidFill>
                <a:latin typeface="Open Sans" pitchFamily="34" charset="0"/>
                <a:ea typeface="Open Sans" pitchFamily="34" charset="-122"/>
                <a:cs typeface="Open Sans" pitchFamily="34" charset="-120"/>
              </a:rPr>
              <a:t>。</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3447091182"/>
              </p:ext>
            </p:extLst>
          </p:nvPr>
        </p:nvGraphicFramePr>
        <p:xfrm>
          <a:off x="1639746"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14937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1220783132"/>
              </p:ext>
            </p:extLst>
          </p:nvPr>
        </p:nvGraphicFramePr>
        <p:xfrm>
          <a:off x="-13060118" y="527931"/>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95738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735184541"/>
              </p:ext>
            </p:extLst>
          </p:nvPr>
        </p:nvGraphicFramePr>
        <p:xfrm>
          <a:off x="-13060118"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54979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396835" y="311825"/>
            <a:ext cx="3117175" cy="354330"/>
          </a:xfrm>
          <a:prstGeom prst="rect">
            <a:avLst/>
          </a:prstGeom>
          <a:noFill/>
          <a:ln/>
        </p:spPr>
        <p:txBody>
          <a:bodyPr wrap="none" lIns="0" tIns="0" rIns="0" bIns="0" rtlCol="0" anchor="t"/>
          <a:lstStyle/>
          <a:p>
            <a:pPr marL="0" indent="0" algn="l">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性騷擾防治三法適用關係</a:t>
            </a:r>
            <a:endParaRPr lang="en-US" sz="2200" dirty="0"/>
          </a:p>
        </p:txBody>
      </p:sp>
      <p:graphicFrame>
        <p:nvGraphicFramePr>
          <p:cNvPr id="11" name="資料庫圖表 10">
            <a:extLst>
              <a:ext uri="{FF2B5EF4-FFF2-40B4-BE49-F238E27FC236}">
                <a16:creationId xmlns:a16="http://schemas.microsoft.com/office/drawing/2014/main" id="{DD56E8D8-9B15-4EB9-A28F-FC296967A870}"/>
              </a:ext>
            </a:extLst>
          </p:cNvPr>
          <p:cNvGraphicFramePr>
            <a:graphicFrameLocks noChangeAspect="1"/>
          </p:cNvGraphicFramePr>
          <p:nvPr>
            <p:extLst>
              <p:ext uri="{D42A27DB-BD31-4B8C-83A1-F6EECF244321}">
                <p14:modId xmlns:p14="http://schemas.microsoft.com/office/powerpoint/2010/main" val="496632941"/>
              </p:ext>
            </p:extLst>
          </p:nvPr>
        </p:nvGraphicFramePr>
        <p:xfrm>
          <a:off x="1558725" y="-7157665"/>
          <a:ext cx="26125510" cy="1557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43393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敵意式性騷擾</a:t>
            </a:r>
            <a:endParaRPr lang="en-US" sz="3600" dirty="0">
              <a:latin typeface="微軟正黑體" panose="020B0604030504040204" pitchFamily="34" charset="-120"/>
              <a:ea typeface="微軟正黑體" panose="020B0604030504040204" pitchFamily="34" charset="-120"/>
            </a:endParaRPr>
          </a:p>
        </p:txBody>
      </p:sp>
      <p:sp>
        <p:nvSpPr>
          <p:cNvPr id="4" name="Text 2"/>
          <p:cNvSpPr/>
          <p:nvPr/>
        </p:nvSpPr>
        <p:spPr>
          <a:xfrm>
            <a:off x="793790" y="3852505"/>
            <a:ext cx="12274028" cy="2177415"/>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以明示或暗示之方式，或以歧視、侮辱之言行，或以他法，而有損害他人人格尊嚴，或造成使人心生畏怖、感受敵意或冒犯之情境，或不當影響其工作、教育、訓練、服務、計畫、活動或正常生活之進行。</a:t>
            </a:r>
            <a:endParaRPr lang="en-US" sz="3200" dirty="0">
              <a:latin typeface="微軟正黑體" panose="020B0604030504040204" pitchFamily="34" charset="-120"/>
              <a:ea typeface="微軟正黑體" panose="020B0604030504040204" pitchFamily="34" charset="-12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5" name="Text 3"/>
          <p:cNvSpPr/>
          <p:nvPr/>
        </p:nvSpPr>
        <p:spPr>
          <a:xfrm>
            <a:off x="802424" y="3271363"/>
            <a:ext cx="2835235" cy="354330"/>
          </a:xfrm>
          <a:prstGeom prst="rect">
            <a:avLst/>
          </a:prstGeom>
          <a:noFill/>
          <a:ln/>
        </p:spPr>
        <p:txBody>
          <a:bodyPr wrap="none" lIns="0" tIns="0" rIns="0" bIns="0" rtlCol="0" anchor="t"/>
          <a:lstStyle/>
          <a:p>
            <a:pPr marL="0" indent="0" algn="l">
              <a:lnSpc>
                <a:spcPts val="2750"/>
              </a:lnSpc>
              <a:buNone/>
            </a:pPr>
            <a:r>
              <a:rPr lang="en-US" sz="3600" b="1" dirty="0">
                <a:solidFill>
                  <a:srgbClr val="403C4E"/>
                </a:solidFill>
                <a:latin typeface="微軟正黑體" panose="020B0604030504040204" pitchFamily="34" charset="-120"/>
                <a:ea typeface="微軟正黑體" panose="020B0604030504040204" pitchFamily="34" charset="-120"/>
                <a:cs typeface="Merriweather Bold" pitchFamily="34" charset="-120"/>
              </a:rPr>
              <a:t>交換式性騷擾</a:t>
            </a:r>
            <a:endParaRPr lang="en-US" sz="3600" dirty="0">
              <a:latin typeface="微軟正黑體" panose="020B0604030504040204" pitchFamily="34" charset="-120"/>
              <a:ea typeface="微軟正黑體" panose="020B0604030504040204" pitchFamily="34" charset="-120"/>
            </a:endParaRPr>
          </a:p>
        </p:txBody>
      </p:sp>
      <p:sp>
        <p:nvSpPr>
          <p:cNvPr id="6" name="Text 4"/>
          <p:cNvSpPr/>
          <p:nvPr/>
        </p:nvSpPr>
        <p:spPr>
          <a:xfrm>
            <a:off x="818797" y="3852505"/>
            <a:ext cx="12306893"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以該他人順服或拒絕該行為，作為自己或他人獲得、喪失或減損其學習、工作、訓練、服務、計畫、活動有關權益之條件。例如：以性要求作為升遷、加薪或考績的條件。</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200087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93790" y="1995607"/>
            <a:ext cx="5670590" cy="708779"/>
          </a:xfrm>
          <a:prstGeom prst="rect">
            <a:avLst/>
          </a:prstGeom>
          <a:noFill/>
          <a:ln/>
        </p:spPr>
        <p:txBody>
          <a:bodyPr wrap="none" lIns="0" tIns="0" rIns="0" bIns="0" rtlCol="0" anchor="t"/>
          <a:lstStyle/>
          <a:p>
            <a:pPr marL="0" indent="0" algn="l">
              <a:lnSpc>
                <a:spcPts val="5550"/>
              </a:lnSpc>
              <a:buNone/>
            </a:pPr>
            <a:r>
              <a:rPr lang="en-US" sz="5000" b="1" dirty="0">
                <a:solidFill>
                  <a:srgbClr val="403C4E"/>
                </a:solidFill>
                <a:latin typeface="微軟正黑體" panose="020B0604030504040204" pitchFamily="34" charset="-120"/>
                <a:ea typeface="微軟正黑體" panose="020B0604030504040204" pitchFamily="34" charset="-120"/>
                <a:cs typeface="Merriweather Bold" pitchFamily="34" charset="-120"/>
              </a:rPr>
              <a:t>性騷擾的定義與類型</a:t>
            </a:r>
            <a:endParaRPr lang="en-US" sz="5000" dirty="0">
              <a:latin typeface="微軟正黑體" panose="020B0604030504040204" pitchFamily="34" charset="-120"/>
              <a:ea typeface="微軟正黑體" panose="020B0604030504040204" pitchFamily="34" charset="-120"/>
            </a:endParaRPr>
          </a:p>
        </p:txBody>
      </p:sp>
      <p:sp>
        <p:nvSpPr>
          <p:cNvPr id="7" name="Text 5"/>
          <p:cNvSpPr/>
          <p:nvPr/>
        </p:nvSpPr>
        <p:spPr>
          <a:xfrm>
            <a:off x="793850" y="3263326"/>
            <a:ext cx="2835235" cy="354330"/>
          </a:xfrm>
          <a:prstGeom prst="rect">
            <a:avLst/>
          </a:prstGeom>
          <a:noFill/>
          <a:ln/>
        </p:spPr>
        <p:txBody>
          <a:bodyPr wrap="none" lIns="0" tIns="0" rIns="0" bIns="0" rtlCol="0" anchor="t"/>
          <a:lstStyle/>
          <a:p>
            <a:pPr marL="0" indent="0" algn="l">
              <a:lnSpc>
                <a:spcPts val="2750"/>
              </a:lnSpc>
              <a:buNone/>
            </a:pPr>
            <a:r>
              <a:rPr lang="en-US" sz="3600" b="1" dirty="0" err="1">
                <a:solidFill>
                  <a:srgbClr val="403C4E"/>
                </a:solidFill>
                <a:latin typeface="微軟正黑體" panose="020B0604030504040204" pitchFamily="34" charset="-120"/>
                <a:ea typeface="微軟正黑體" panose="020B0604030504040204" pitchFamily="34" charset="-120"/>
                <a:cs typeface="Merriweather Bold" pitchFamily="34" charset="-120"/>
              </a:rPr>
              <a:t>權勢性騷擾</a:t>
            </a:r>
            <a:endParaRPr lang="en-US" sz="3600" dirty="0">
              <a:latin typeface="微軟正黑體" panose="020B0604030504040204" pitchFamily="34" charset="-120"/>
              <a:ea typeface="微軟正黑體" panose="020B0604030504040204" pitchFamily="34" charset="-120"/>
            </a:endParaRPr>
          </a:p>
        </p:txBody>
      </p:sp>
      <p:sp>
        <p:nvSpPr>
          <p:cNvPr id="8" name="Text 6"/>
          <p:cNvSpPr/>
          <p:nvPr/>
        </p:nvSpPr>
        <p:spPr>
          <a:xfrm>
            <a:off x="793790" y="3852505"/>
            <a:ext cx="12598119" cy="1814513"/>
          </a:xfrm>
          <a:prstGeom prst="rect">
            <a:avLst/>
          </a:prstGeom>
          <a:noFill/>
          <a:ln/>
        </p:spPr>
        <p:txBody>
          <a:bodyPr wrap="square" lIns="0" tIns="0" rIns="0" bIns="0" rtlCol="0" anchor="t"/>
          <a:lstStyle/>
          <a:p>
            <a:pPr marL="0" indent="0" algn="l">
              <a:lnSpc>
                <a:spcPts val="4000"/>
              </a:lnSpc>
              <a:buNone/>
            </a:pPr>
            <a:r>
              <a:rPr lang="en-US" sz="3200" dirty="0">
                <a:solidFill>
                  <a:srgbClr val="403C4E"/>
                </a:solidFill>
                <a:latin typeface="微軟正黑體" panose="020B0604030504040204" pitchFamily="34" charset="-120"/>
                <a:ea typeface="微軟正黑體" panose="020B0604030504040204" pitchFamily="34" charset="-120"/>
                <a:cs typeface="Open Sans" pitchFamily="34" charset="-120"/>
              </a:rPr>
              <a:t>指對於因教育、訓練、醫療、公務、業務、求職或其他相類關係受自己監督、照護、指導之人，利用權勢或機會為性騷擾。這種情況下，被害人往往因權力不對等而難以拒絕或反抗。</a:t>
            </a:r>
            <a:endParaRPr 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582742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732</Words>
  <Application>Microsoft Office PowerPoint</Application>
  <PresentationFormat>自訂</PresentationFormat>
  <Paragraphs>135</Paragraphs>
  <Slides>18</Slides>
  <Notes>15</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18</vt:i4>
      </vt:variant>
    </vt:vector>
  </HeadingPairs>
  <TitlesOfParts>
    <vt:vector size="28" baseType="lpstr">
      <vt:lpstr>Open Sans</vt:lpstr>
      <vt:lpstr>Microsoft JhengHei Light</vt:lpstr>
      <vt:lpstr>Merriweather Bold</vt:lpstr>
      <vt:lpstr>Arial</vt:lpstr>
      <vt:lpstr>Calibri</vt:lpstr>
      <vt:lpstr>Times New Roman</vt:lpstr>
      <vt:lpstr>微軟正黑體</vt:lpstr>
      <vt:lpstr>Open Sans Bold</vt:lpstr>
      <vt:lpstr>新細明體</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鎮海 人事</cp:lastModifiedBy>
  <cp:revision>32</cp:revision>
  <dcterms:created xsi:type="dcterms:W3CDTF">2025-05-06T03:44:06Z</dcterms:created>
  <dcterms:modified xsi:type="dcterms:W3CDTF">2025-06-26T00:54:50Z</dcterms:modified>
</cp:coreProperties>
</file>